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68" r:id="rId5"/>
  </p:sldMasterIdLst>
  <p:notesMasterIdLst>
    <p:notesMasterId r:id="rId40"/>
  </p:notesMasterIdLst>
  <p:handoutMasterIdLst>
    <p:handoutMasterId r:id="rId41"/>
  </p:handoutMasterIdLst>
  <p:sldIdLst>
    <p:sldId id="389" r:id="rId6"/>
    <p:sldId id="363" r:id="rId7"/>
    <p:sldId id="364" r:id="rId8"/>
    <p:sldId id="365" r:id="rId9"/>
    <p:sldId id="366" r:id="rId10"/>
    <p:sldId id="367" r:id="rId11"/>
    <p:sldId id="368" r:id="rId12"/>
    <p:sldId id="340" r:id="rId13"/>
    <p:sldId id="339" r:id="rId14"/>
    <p:sldId id="341" r:id="rId15"/>
    <p:sldId id="375" r:id="rId16"/>
    <p:sldId id="369" r:id="rId17"/>
    <p:sldId id="371" r:id="rId18"/>
    <p:sldId id="320" r:id="rId19"/>
    <p:sldId id="372" r:id="rId20"/>
    <p:sldId id="344" r:id="rId21"/>
    <p:sldId id="346" r:id="rId22"/>
    <p:sldId id="348" r:id="rId23"/>
    <p:sldId id="374" r:id="rId24"/>
    <p:sldId id="324" r:id="rId25"/>
    <p:sldId id="373" r:id="rId26"/>
    <p:sldId id="360" r:id="rId27"/>
    <p:sldId id="377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70" r:id="rId39"/>
  </p:sldIdLst>
  <p:sldSz cx="10688638" cy="7562850"/>
  <p:notesSz cx="6807200" cy="99393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33">
          <p15:clr>
            <a:srgbClr val="A4A3A4"/>
          </p15:clr>
        </p15:guide>
        <p15:guide id="2" orient="horz" pos="1251">
          <p15:clr>
            <a:srgbClr val="A4A3A4"/>
          </p15:clr>
        </p15:guide>
        <p15:guide id="3" pos="6326">
          <p15:clr>
            <a:srgbClr val="A4A3A4"/>
          </p15:clr>
        </p15:guide>
        <p15:guide id="4" pos="3896">
          <p15:clr>
            <a:srgbClr val="A4A3A4"/>
          </p15:clr>
        </p15:guide>
        <p15:guide id="5" pos="408">
          <p15:clr>
            <a:srgbClr val="A4A3A4"/>
          </p15:clr>
        </p15:guide>
        <p15:guide id="6" pos="4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321"/>
    <a:srgbClr val="60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0046" autoAdjust="0"/>
  </p:normalViewPr>
  <p:slideViewPr>
    <p:cSldViewPr snapToGrid="0" snapToObjects="1" showGuides="1">
      <p:cViewPr>
        <p:scale>
          <a:sx n="103" d="100"/>
          <a:sy n="103" d="100"/>
        </p:scale>
        <p:origin x="-1326" y="96"/>
      </p:cViewPr>
      <p:guideLst>
        <p:guide orient="horz" pos="2733"/>
        <p:guide orient="horz" pos="1251"/>
        <p:guide pos="6326"/>
        <p:guide pos="3896"/>
        <p:guide pos="408"/>
        <p:guide pos="4192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696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FDC35-1821-4A88-AAF9-02EF983D87EA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5DCD2585-7CDF-4765-98E9-FEC91A1280E1}">
      <dgm:prSet phldrT="[Текст]" custT="1"/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uk-UA" sz="2400" dirty="0" smtClean="0"/>
            <a:t>Координаційний центр з 2012 року</a:t>
          </a:r>
          <a:endParaRPr lang="uk-UA" sz="2400" dirty="0"/>
        </a:p>
      </dgm:t>
    </dgm:pt>
    <dgm:pt modelId="{3FD64DFB-91A5-4035-B9DF-D7A6C770B02B}" type="parTrans" cxnId="{1AC251E6-7A3E-43D6-96AC-9E248A99157D}">
      <dgm:prSet/>
      <dgm:spPr/>
      <dgm:t>
        <a:bodyPr/>
        <a:lstStyle/>
        <a:p>
          <a:endParaRPr lang="uk-UA"/>
        </a:p>
      </dgm:t>
    </dgm:pt>
    <dgm:pt modelId="{8EBB2BBA-54B6-44D9-9C2E-86FBDF02A183}" type="sibTrans" cxnId="{1AC251E6-7A3E-43D6-96AC-9E248A99157D}">
      <dgm:prSet/>
      <dgm:spPr/>
      <dgm:t>
        <a:bodyPr/>
        <a:lstStyle/>
        <a:p>
          <a:endParaRPr lang="uk-UA"/>
        </a:p>
      </dgm:t>
    </dgm:pt>
    <dgm:pt modelId="{E59559B9-AF77-4517-90A1-88CC278401E5}">
      <dgm:prSet phldrT="[Текст]"/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uk-UA" dirty="0" smtClean="0"/>
            <a:t>Регіональні центри з 2013 року</a:t>
          </a:r>
          <a:endParaRPr lang="uk-UA" dirty="0"/>
        </a:p>
      </dgm:t>
    </dgm:pt>
    <dgm:pt modelId="{5A36B502-1A24-4DAB-9B64-6BC3516C2917}" type="parTrans" cxnId="{8F8A28BC-F3D9-4EED-8EF0-47D3A02C41C0}">
      <dgm:prSet/>
      <dgm:spPr/>
      <dgm:t>
        <a:bodyPr/>
        <a:lstStyle/>
        <a:p>
          <a:endParaRPr lang="uk-UA"/>
        </a:p>
      </dgm:t>
    </dgm:pt>
    <dgm:pt modelId="{93B89EB3-A13B-4CF0-90F4-9D4BC669D5B8}" type="sibTrans" cxnId="{8F8A28BC-F3D9-4EED-8EF0-47D3A02C41C0}">
      <dgm:prSet/>
      <dgm:spPr/>
      <dgm:t>
        <a:bodyPr/>
        <a:lstStyle/>
        <a:p>
          <a:endParaRPr lang="uk-UA"/>
        </a:p>
      </dgm:t>
    </dgm:pt>
    <dgm:pt modelId="{A37072F7-FB85-48A6-8BA4-6E9E125EF560}">
      <dgm:prSet phldrT="[Текст]"/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uk-UA" dirty="0" smtClean="0"/>
            <a:t>Місцеві центри з 01.07.2015</a:t>
          </a:r>
          <a:endParaRPr lang="uk-UA" dirty="0"/>
        </a:p>
      </dgm:t>
    </dgm:pt>
    <dgm:pt modelId="{32C2BF8B-C406-4ADB-B425-A8B6B55AF238}" type="parTrans" cxnId="{CA922465-6F03-45B3-B79B-CC5E882292AA}">
      <dgm:prSet/>
      <dgm:spPr/>
      <dgm:t>
        <a:bodyPr/>
        <a:lstStyle/>
        <a:p>
          <a:endParaRPr lang="uk-UA"/>
        </a:p>
      </dgm:t>
    </dgm:pt>
    <dgm:pt modelId="{AFA19268-9647-4253-8120-533D59EA2A4D}" type="sibTrans" cxnId="{CA922465-6F03-45B3-B79B-CC5E882292AA}">
      <dgm:prSet/>
      <dgm:spPr/>
      <dgm:t>
        <a:bodyPr/>
        <a:lstStyle/>
        <a:p>
          <a:endParaRPr lang="uk-UA"/>
        </a:p>
      </dgm:t>
    </dgm:pt>
    <dgm:pt modelId="{55899097-4546-4D1F-A9DB-6603793F7F2F}">
      <dgm:prSet phldrT="[Текст]"/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uk-UA" dirty="0" smtClean="0"/>
            <a:t>Бюро правової допомоги з 01.09.2016</a:t>
          </a:r>
          <a:endParaRPr lang="uk-UA" dirty="0"/>
        </a:p>
      </dgm:t>
    </dgm:pt>
    <dgm:pt modelId="{065871B6-5616-4C76-835F-DDD114630878}" type="parTrans" cxnId="{80AC2E45-0749-4F6A-B8B9-BCF8BF7F4F2C}">
      <dgm:prSet/>
      <dgm:spPr/>
      <dgm:t>
        <a:bodyPr/>
        <a:lstStyle/>
        <a:p>
          <a:endParaRPr lang="uk-UA"/>
        </a:p>
      </dgm:t>
    </dgm:pt>
    <dgm:pt modelId="{37650563-104C-41B4-B766-54C454EC32F6}" type="sibTrans" cxnId="{80AC2E45-0749-4F6A-B8B9-BCF8BF7F4F2C}">
      <dgm:prSet/>
      <dgm:spPr/>
      <dgm:t>
        <a:bodyPr/>
        <a:lstStyle/>
        <a:p>
          <a:endParaRPr lang="uk-UA"/>
        </a:p>
      </dgm:t>
    </dgm:pt>
    <dgm:pt modelId="{8FAE449C-E534-4630-903B-8A442F706BCA}" type="pres">
      <dgm:prSet presAssocID="{207FDC35-1821-4A88-AAF9-02EF983D87EA}" presName="CompostProcess" presStyleCnt="0">
        <dgm:presLayoutVars>
          <dgm:dir/>
          <dgm:resizeHandles val="exact"/>
        </dgm:presLayoutVars>
      </dgm:prSet>
      <dgm:spPr/>
    </dgm:pt>
    <dgm:pt modelId="{6F7278BA-F402-4933-BE14-4B7D3E8946AF}" type="pres">
      <dgm:prSet presAssocID="{207FDC35-1821-4A88-AAF9-02EF983D87EA}" presName="arrow" presStyleLbl="bgShp" presStyleIdx="0" presStyleCnt="1" custScaleX="117647"/>
      <dgm:spPr/>
    </dgm:pt>
    <dgm:pt modelId="{47955E02-4C81-4D97-99F5-32035DE41955}" type="pres">
      <dgm:prSet presAssocID="{207FDC35-1821-4A88-AAF9-02EF983D87EA}" presName="linearProcess" presStyleCnt="0"/>
      <dgm:spPr/>
    </dgm:pt>
    <dgm:pt modelId="{52F3A8B6-B141-44C8-9467-B8E091F0C4E0}" type="pres">
      <dgm:prSet presAssocID="{5DCD2585-7CDF-4765-98E9-FEC91A1280E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60FA90-D05B-4BB8-AFD9-63F04D392BB9}" type="pres">
      <dgm:prSet presAssocID="{8EBB2BBA-54B6-44D9-9C2E-86FBDF02A183}" presName="sibTrans" presStyleCnt="0"/>
      <dgm:spPr/>
    </dgm:pt>
    <dgm:pt modelId="{59204BAD-0570-46E7-A129-A63532C99083}" type="pres">
      <dgm:prSet presAssocID="{E59559B9-AF77-4517-90A1-88CC278401E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63C3F0-CC66-4232-B1E7-4030728A83EC}" type="pres">
      <dgm:prSet presAssocID="{93B89EB3-A13B-4CF0-90F4-9D4BC669D5B8}" presName="sibTrans" presStyleCnt="0"/>
      <dgm:spPr/>
    </dgm:pt>
    <dgm:pt modelId="{11A84423-B22A-406C-88E7-FC92DD6CF53F}" type="pres">
      <dgm:prSet presAssocID="{A37072F7-FB85-48A6-8BA4-6E9E125EF56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C699F1-5832-470D-93B7-8E7D822A939B}" type="pres">
      <dgm:prSet presAssocID="{AFA19268-9647-4253-8120-533D59EA2A4D}" presName="sibTrans" presStyleCnt="0"/>
      <dgm:spPr/>
    </dgm:pt>
    <dgm:pt modelId="{22C013E2-2143-482E-9EAF-BA12FFA63F59}" type="pres">
      <dgm:prSet presAssocID="{55899097-4546-4D1F-A9DB-6603793F7F2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AC2E45-0749-4F6A-B8B9-BCF8BF7F4F2C}" srcId="{207FDC35-1821-4A88-AAF9-02EF983D87EA}" destId="{55899097-4546-4D1F-A9DB-6603793F7F2F}" srcOrd="3" destOrd="0" parTransId="{065871B6-5616-4C76-835F-DDD114630878}" sibTransId="{37650563-104C-41B4-B766-54C454EC32F6}"/>
    <dgm:cxn modelId="{1AC251E6-7A3E-43D6-96AC-9E248A99157D}" srcId="{207FDC35-1821-4A88-AAF9-02EF983D87EA}" destId="{5DCD2585-7CDF-4765-98E9-FEC91A1280E1}" srcOrd="0" destOrd="0" parTransId="{3FD64DFB-91A5-4035-B9DF-D7A6C770B02B}" sibTransId="{8EBB2BBA-54B6-44D9-9C2E-86FBDF02A183}"/>
    <dgm:cxn modelId="{8F8A28BC-F3D9-4EED-8EF0-47D3A02C41C0}" srcId="{207FDC35-1821-4A88-AAF9-02EF983D87EA}" destId="{E59559B9-AF77-4517-90A1-88CC278401E5}" srcOrd="1" destOrd="0" parTransId="{5A36B502-1A24-4DAB-9B64-6BC3516C2917}" sibTransId="{93B89EB3-A13B-4CF0-90F4-9D4BC669D5B8}"/>
    <dgm:cxn modelId="{CA922465-6F03-45B3-B79B-CC5E882292AA}" srcId="{207FDC35-1821-4A88-AAF9-02EF983D87EA}" destId="{A37072F7-FB85-48A6-8BA4-6E9E125EF560}" srcOrd="2" destOrd="0" parTransId="{32C2BF8B-C406-4ADB-B425-A8B6B55AF238}" sibTransId="{AFA19268-9647-4253-8120-533D59EA2A4D}"/>
    <dgm:cxn modelId="{981E9875-EA0E-4A3C-8C80-BFF3D2A556BC}" type="presOf" srcId="{E59559B9-AF77-4517-90A1-88CC278401E5}" destId="{59204BAD-0570-46E7-A129-A63532C99083}" srcOrd="0" destOrd="0" presId="urn:microsoft.com/office/officeart/2005/8/layout/hProcess9"/>
    <dgm:cxn modelId="{A197AE09-9A26-4550-8491-06B0978B7B4F}" type="presOf" srcId="{207FDC35-1821-4A88-AAF9-02EF983D87EA}" destId="{8FAE449C-E534-4630-903B-8A442F706BCA}" srcOrd="0" destOrd="0" presId="urn:microsoft.com/office/officeart/2005/8/layout/hProcess9"/>
    <dgm:cxn modelId="{CE05AB19-4B12-4EA6-9A69-F8875D1A4883}" type="presOf" srcId="{55899097-4546-4D1F-A9DB-6603793F7F2F}" destId="{22C013E2-2143-482E-9EAF-BA12FFA63F59}" srcOrd="0" destOrd="0" presId="urn:microsoft.com/office/officeart/2005/8/layout/hProcess9"/>
    <dgm:cxn modelId="{57DFD819-E2CA-4A52-8633-40C9E77AF218}" type="presOf" srcId="{5DCD2585-7CDF-4765-98E9-FEC91A1280E1}" destId="{52F3A8B6-B141-44C8-9467-B8E091F0C4E0}" srcOrd="0" destOrd="0" presId="urn:microsoft.com/office/officeart/2005/8/layout/hProcess9"/>
    <dgm:cxn modelId="{3D8F1DBF-7ABF-43F9-B4B4-D84CC70B4333}" type="presOf" srcId="{A37072F7-FB85-48A6-8BA4-6E9E125EF560}" destId="{11A84423-B22A-406C-88E7-FC92DD6CF53F}" srcOrd="0" destOrd="0" presId="urn:microsoft.com/office/officeart/2005/8/layout/hProcess9"/>
    <dgm:cxn modelId="{90FBB802-E49C-46FD-B319-678C79124F1B}" type="presParOf" srcId="{8FAE449C-E534-4630-903B-8A442F706BCA}" destId="{6F7278BA-F402-4933-BE14-4B7D3E8946AF}" srcOrd="0" destOrd="0" presId="urn:microsoft.com/office/officeart/2005/8/layout/hProcess9"/>
    <dgm:cxn modelId="{ED852587-2588-42F6-A91E-A3B023EDA6E2}" type="presParOf" srcId="{8FAE449C-E534-4630-903B-8A442F706BCA}" destId="{47955E02-4C81-4D97-99F5-32035DE41955}" srcOrd="1" destOrd="0" presId="urn:microsoft.com/office/officeart/2005/8/layout/hProcess9"/>
    <dgm:cxn modelId="{B92B23DC-68DA-4531-A8C8-364AC27E0BC6}" type="presParOf" srcId="{47955E02-4C81-4D97-99F5-32035DE41955}" destId="{52F3A8B6-B141-44C8-9467-B8E091F0C4E0}" srcOrd="0" destOrd="0" presId="urn:microsoft.com/office/officeart/2005/8/layout/hProcess9"/>
    <dgm:cxn modelId="{BFEA8DFC-ECDD-4977-9DC5-0D260D1C2924}" type="presParOf" srcId="{47955E02-4C81-4D97-99F5-32035DE41955}" destId="{6D60FA90-D05B-4BB8-AFD9-63F04D392BB9}" srcOrd="1" destOrd="0" presId="urn:microsoft.com/office/officeart/2005/8/layout/hProcess9"/>
    <dgm:cxn modelId="{D43C96B1-7BCA-4EAF-9639-33362D5299BE}" type="presParOf" srcId="{47955E02-4C81-4D97-99F5-32035DE41955}" destId="{59204BAD-0570-46E7-A129-A63532C99083}" srcOrd="2" destOrd="0" presId="urn:microsoft.com/office/officeart/2005/8/layout/hProcess9"/>
    <dgm:cxn modelId="{C56C995A-C7E0-487B-952B-BF22C2B0EA0B}" type="presParOf" srcId="{47955E02-4C81-4D97-99F5-32035DE41955}" destId="{E063C3F0-CC66-4232-B1E7-4030728A83EC}" srcOrd="3" destOrd="0" presId="urn:microsoft.com/office/officeart/2005/8/layout/hProcess9"/>
    <dgm:cxn modelId="{B047245B-72F0-47F4-9EA9-8BA520952068}" type="presParOf" srcId="{47955E02-4C81-4D97-99F5-32035DE41955}" destId="{11A84423-B22A-406C-88E7-FC92DD6CF53F}" srcOrd="4" destOrd="0" presId="urn:microsoft.com/office/officeart/2005/8/layout/hProcess9"/>
    <dgm:cxn modelId="{D94C8BF3-6021-49E0-BFAC-F4203BCF3624}" type="presParOf" srcId="{47955E02-4C81-4D97-99F5-32035DE41955}" destId="{5FC699F1-5832-470D-93B7-8E7D822A939B}" srcOrd="5" destOrd="0" presId="urn:microsoft.com/office/officeart/2005/8/layout/hProcess9"/>
    <dgm:cxn modelId="{5240B475-1A7B-4CAA-967D-0CA10EC728C5}" type="presParOf" srcId="{47955E02-4C81-4D97-99F5-32035DE41955}" destId="{22C013E2-2143-482E-9EAF-BA12FFA63F5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A19BA-0D01-4FC3-B36D-6C6FB1CDD9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3DA3973-A421-4B5E-BBCD-D72E59997E14}">
      <dgm:prSet phldrT="[Текст]" custT="1"/>
      <dgm:spPr>
        <a:solidFill>
          <a:srgbClr val="185321"/>
        </a:solidFill>
      </dgm:spPr>
      <dgm:t>
        <a:bodyPr/>
        <a:lstStyle/>
        <a:p>
          <a:r>
            <a:rPr lang="uk-UA" sz="2600" b="1" dirty="0" smtClean="0"/>
            <a:t>Надання правової інформації та консультації</a:t>
          </a:r>
          <a:endParaRPr lang="uk-UA" sz="2600" b="1" dirty="0"/>
        </a:p>
      </dgm:t>
    </dgm:pt>
    <dgm:pt modelId="{C21FAD91-B259-4028-9924-BCB4ABBC1C52}" type="parTrans" cxnId="{17AD613A-17FF-4FAC-B418-F81F2A31358A}">
      <dgm:prSet/>
      <dgm:spPr/>
      <dgm:t>
        <a:bodyPr/>
        <a:lstStyle/>
        <a:p>
          <a:endParaRPr lang="uk-UA"/>
        </a:p>
      </dgm:t>
    </dgm:pt>
    <dgm:pt modelId="{B3AC89C9-2B06-4428-8DFB-300334FE764D}" type="sibTrans" cxnId="{17AD613A-17FF-4FAC-B418-F81F2A31358A}">
      <dgm:prSet/>
      <dgm:spPr/>
      <dgm:t>
        <a:bodyPr/>
        <a:lstStyle/>
        <a:p>
          <a:endParaRPr lang="uk-UA"/>
        </a:p>
      </dgm:t>
    </dgm:pt>
    <dgm:pt modelId="{FF9C22A4-3A6C-4FF5-9B9E-403447A0B8B0}">
      <dgm:prSet phldrT="[Текст]" custT="1"/>
      <dgm:spPr>
        <a:solidFill>
          <a:srgbClr val="185321"/>
        </a:solidFill>
      </dgm:spPr>
      <dgm:t>
        <a:bodyPr/>
        <a:lstStyle/>
        <a:p>
          <a:r>
            <a:rPr lang="uk-UA" sz="2600" b="1" dirty="0" smtClean="0">
              <a:solidFill>
                <a:schemeClr val="bg1"/>
              </a:solidFill>
              <a:effectLst/>
              <a:latin typeface="+mn-lt"/>
              <a:ea typeface="Calibri"/>
              <a:cs typeface="Times New Roman"/>
            </a:rPr>
            <a:t>Організація надання  безоплатної вторинної правової допомоги та роботи з адвокатами</a:t>
          </a:r>
          <a:endParaRPr lang="uk-UA" sz="2600" dirty="0">
            <a:solidFill>
              <a:schemeClr val="bg1"/>
            </a:solidFill>
            <a:latin typeface="+mn-lt"/>
          </a:endParaRPr>
        </a:p>
      </dgm:t>
    </dgm:pt>
    <dgm:pt modelId="{A3CDF19E-2BDD-420D-8919-8DA8D7503BDE}" type="parTrans" cxnId="{EDCE44A6-4890-4466-AF9D-900542E96D96}">
      <dgm:prSet/>
      <dgm:spPr/>
      <dgm:t>
        <a:bodyPr/>
        <a:lstStyle/>
        <a:p>
          <a:endParaRPr lang="uk-UA"/>
        </a:p>
      </dgm:t>
    </dgm:pt>
    <dgm:pt modelId="{9ACA2F3F-1612-4AD9-96AE-2FD8AC3E5756}" type="sibTrans" cxnId="{EDCE44A6-4890-4466-AF9D-900542E96D96}">
      <dgm:prSet/>
      <dgm:spPr/>
      <dgm:t>
        <a:bodyPr/>
        <a:lstStyle/>
        <a:p>
          <a:endParaRPr lang="uk-UA"/>
        </a:p>
      </dgm:t>
    </dgm:pt>
    <dgm:pt modelId="{AE8D460C-EDFD-40AC-89F6-898D179AC707}">
      <dgm:prSet phldrT="[Текст]"/>
      <dgm:spPr>
        <a:solidFill>
          <a:srgbClr val="185321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b="1" dirty="0" err="1" smtClean="0"/>
            <a:t>Правопросвітництво</a:t>
          </a:r>
          <a:r>
            <a:rPr lang="uk-UA" b="1" dirty="0" smtClean="0"/>
            <a:t> та взаємодія з суб’єктами надання безоплатної первинної правової допомоги </a:t>
          </a:r>
          <a:endParaRPr lang="uk-UA" b="1" dirty="0"/>
        </a:p>
      </dgm:t>
    </dgm:pt>
    <dgm:pt modelId="{580A8A0E-2E16-49C5-BF2A-34AEAA1E7852}" type="parTrans" cxnId="{39BC8CCE-AA10-4054-8163-EE17D6FC0E16}">
      <dgm:prSet/>
      <dgm:spPr/>
      <dgm:t>
        <a:bodyPr/>
        <a:lstStyle/>
        <a:p>
          <a:endParaRPr lang="uk-UA"/>
        </a:p>
      </dgm:t>
    </dgm:pt>
    <dgm:pt modelId="{88F16D09-FE9C-48A7-ABCD-5C41268E18E5}" type="sibTrans" cxnId="{39BC8CCE-AA10-4054-8163-EE17D6FC0E16}">
      <dgm:prSet/>
      <dgm:spPr/>
      <dgm:t>
        <a:bodyPr/>
        <a:lstStyle/>
        <a:p>
          <a:endParaRPr lang="uk-UA"/>
        </a:p>
      </dgm:t>
    </dgm:pt>
    <dgm:pt modelId="{D6BCE8D3-6D66-488C-A715-766C2C6DF21D}">
      <dgm:prSet phldrT="[Текст]"/>
      <dgm:spPr>
        <a:solidFill>
          <a:srgbClr val="185321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b="1" dirty="0" smtClean="0"/>
            <a:t>Здійснення представництва інтересів</a:t>
          </a:r>
          <a:endParaRPr lang="uk-UA" b="1" dirty="0"/>
        </a:p>
      </dgm:t>
    </dgm:pt>
    <dgm:pt modelId="{802B77BB-A407-4DE8-961E-14700C1CE6A6}" type="parTrans" cxnId="{BA7C0806-8A15-4846-893D-CDFD26467272}">
      <dgm:prSet/>
      <dgm:spPr/>
      <dgm:t>
        <a:bodyPr/>
        <a:lstStyle/>
        <a:p>
          <a:endParaRPr lang="ru-RU"/>
        </a:p>
      </dgm:t>
    </dgm:pt>
    <dgm:pt modelId="{F270C51C-8A62-4B1A-B0C8-F17367DC3D0D}" type="sibTrans" cxnId="{BA7C0806-8A15-4846-893D-CDFD26467272}">
      <dgm:prSet/>
      <dgm:spPr/>
      <dgm:t>
        <a:bodyPr/>
        <a:lstStyle/>
        <a:p>
          <a:endParaRPr lang="ru-RU"/>
        </a:p>
      </dgm:t>
    </dgm:pt>
    <dgm:pt modelId="{BF6FA51B-13B4-46ED-80EA-131D81BA4FDA}" type="pres">
      <dgm:prSet presAssocID="{AB0A19BA-0D01-4FC3-B36D-6C6FB1CDD9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C42C57F-FDE8-403A-83C7-387D78057222}" type="pres">
      <dgm:prSet presAssocID="{A3DA3973-A421-4B5E-BBCD-D72E59997E14}" presName="linNode" presStyleCnt="0"/>
      <dgm:spPr/>
    </dgm:pt>
    <dgm:pt modelId="{2F48DB71-765D-4084-B77D-E5C5AA2E24D7}" type="pres">
      <dgm:prSet presAssocID="{A3DA3973-A421-4B5E-BBCD-D72E59997E14}" presName="parentText" presStyleLbl="node1" presStyleIdx="0" presStyleCnt="4" custScaleX="277778" custScaleY="24974" custLinFactNeighborX="-43598" custLinFactNeighborY="-1095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AC8A43-93FC-4B01-9B48-26A43E2FF04E}" type="pres">
      <dgm:prSet presAssocID="{B3AC89C9-2B06-4428-8DFB-300334FE764D}" presName="sp" presStyleCnt="0"/>
      <dgm:spPr/>
    </dgm:pt>
    <dgm:pt modelId="{2E0D4381-8A7E-4187-8305-001D9234A443}" type="pres">
      <dgm:prSet presAssocID="{FF9C22A4-3A6C-4FF5-9B9E-403447A0B8B0}" presName="linNode" presStyleCnt="0"/>
      <dgm:spPr/>
    </dgm:pt>
    <dgm:pt modelId="{8DCA046D-F6F6-4402-AD36-95906A88D79E}" type="pres">
      <dgm:prSet presAssocID="{FF9C22A4-3A6C-4FF5-9B9E-403447A0B8B0}" presName="parentText" presStyleLbl="node1" presStyleIdx="1" presStyleCnt="4" custScaleX="277778" custScaleY="24731" custLinFactNeighborX="136" custLinFactNeighborY="-105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A500D0-5382-4A94-AC52-C059382E4A14}" type="pres">
      <dgm:prSet presAssocID="{9ACA2F3F-1612-4AD9-96AE-2FD8AC3E5756}" presName="sp" presStyleCnt="0"/>
      <dgm:spPr/>
    </dgm:pt>
    <dgm:pt modelId="{633FFAC3-8C1E-40B9-8270-1CEA6C1E1DAF}" type="pres">
      <dgm:prSet presAssocID="{AE8D460C-EDFD-40AC-89F6-898D179AC707}" presName="linNode" presStyleCnt="0"/>
      <dgm:spPr/>
    </dgm:pt>
    <dgm:pt modelId="{6016472E-DF9B-41E5-9A9B-10E590BDD9E8}" type="pres">
      <dgm:prSet presAssocID="{AE8D460C-EDFD-40AC-89F6-898D179AC707}" presName="parentText" presStyleLbl="node1" presStyleIdx="2" presStyleCnt="4" custScaleX="277778" custScaleY="2741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B87BBA-0B18-4FC3-8660-DB70F6F005FC}" type="pres">
      <dgm:prSet presAssocID="{88F16D09-FE9C-48A7-ABCD-5C41268E18E5}" presName="sp" presStyleCnt="0"/>
      <dgm:spPr/>
    </dgm:pt>
    <dgm:pt modelId="{61ADD9C1-150C-4F22-8029-036EF6352839}" type="pres">
      <dgm:prSet presAssocID="{D6BCE8D3-6D66-488C-A715-766C2C6DF21D}" presName="linNode" presStyleCnt="0"/>
      <dgm:spPr/>
    </dgm:pt>
    <dgm:pt modelId="{C69EDD76-35AB-4987-A420-D1E222F4551B}" type="pres">
      <dgm:prSet presAssocID="{D6BCE8D3-6D66-488C-A715-766C2C6DF21D}" presName="parentText" presStyleLbl="node1" presStyleIdx="3" presStyleCnt="4" custScaleX="277778" custScaleY="21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C8CCE-AA10-4054-8163-EE17D6FC0E16}" srcId="{AB0A19BA-0D01-4FC3-B36D-6C6FB1CDD94B}" destId="{AE8D460C-EDFD-40AC-89F6-898D179AC707}" srcOrd="2" destOrd="0" parTransId="{580A8A0E-2E16-49C5-BF2A-34AEAA1E7852}" sibTransId="{88F16D09-FE9C-48A7-ABCD-5C41268E18E5}"/>
    <dgm:cxn modelId="{A07FFE80-2959-4ABA-9302-F769C765C494}" type="presOf" srcId="{FF9C22A4-3A6C-4FF5-9B9E-403447A0B8B0}" destId="{8DCA046D-F6F6-4402-AD36-95906A88D79E}" srcOrd="0" destOrd="0" presId="urn:microsoft.com/office/officeart/2005/8/layout/vList5"/>
    <dgm:cxn modelId="{C7A70CE3-89B2-4247-A489-F9262E85536A}" type="presOf" srcId="{AE8D460C-EDFD-40AC-89F6-898D179AC707}" destId="{6016472E-DF9B-41E5-9A9B-10E590BDD9E8}" srcOrd="0" destOrd="0" presId="urn:microsoft.com/office/officeart/2005/8/layout/vList5"/>
    <dgm:cxn modelId="{BAE499A4-7467-4677-A24E-6EC772158CD1}" type="presOf" srcId="{D6BCE8D3-6D66-488C-A715-766C2C6DF21D}" destId="{C69EDD76-35AB-4987-A420-D1E222F4551B}" srcOrd="0" destOrd="0" presId="urn:microsoft.com/office/officeart/2005/8/layout/vList5"/>
    <dgm:cxn modelId="{DD845CBE-AD22-4B25-8E42-192DAB89D47F}" type="presOf" srcId="{A3DA3973-A421-4B5E-BBCD-D72E59997E14}" destId="{2F48DB71-765D-4084-B77D-E5C5AA2E24D7}" srcOrd="0" destOrd="0" presId="urn:microsoft.com/office/officeart/2005/8/layout/vList5"/>
    <dgm:cxn modelId="{BD30E3CD-D1A3-4F4F-8951-CE2650419650}" type="presOf" srcId="{AB0A19BA-0D01-4FC3-B36D-6C6FB1CDD94B}" destId="{BF6FA51B-13B4-46ED-80EA-131D81BA4FDA}" srcOrd="0" destOrd="0" presId="urn:microsoft.com/office/officeart/2005/8/layout/vList5"/>
    <dgm:cxn modelId="{17AD613A-17FF-4FAC-B418-F81F2A31358A}" srcId="{AB0A19BA-0D01-4FC3-B36D-6C6FB1CDD94B}" destId="{A3DA3973-A421-4B5E-BBCD-D72E59997E14}" srcOrd="0" destOrd="0" parTransId="{C21FAD91-B259-4028-9924-BCB4ABBC1C52}" sibTransId="{B3AC89C9-2B06-4428-8DFB-300334FE764D}"/>
    <dgm:cxn modelId="{BA7C0806-8A15-4846-893D-CDFD26467272}" srcId="{AB0A19BA-0D01-4FC3-B36D-6C6FB1CDD94B}" destId="{D6BCE8D3-6D66-488C-A715-766C2C6DF21D}" srcOrd="3" destOrd="0" parTransId="{802B77BB-A407-4DE8-961E-14700C1CE6A6}" sibTransId="{F270C51C-8A62-4B1A-B0C8-F17367DC3D0D}"/>
    <dgm:cxn modelId="{EDCE44A6-4890-4466-AF9D-900542E96D96}" srcId="{AB0A19BA-0D01-4FC3-B36D-6C6FB1CDD94B}" destId="{FF9C22A4-3A6C-4FF5-9B9E-403447A0B8B0}" srcOrd="1" destOrd="0" parTransId="{A3CDF19E-2BDD-420D-8919-8DA8D7503BDE}" sibTransId="{9ACA2F3F-1612-4AD9-96AE-2FD8AC3E5756}"/>
    <dgm:cxn modelId="{2F50D1C8-E1D9-43D6-95A1-078170AED00C}" type="presParOf" srcId="{BF6FA51B-13B4-46ED-80EA-131D81BA4FDA}" destId="{9C42C57F-FDE8-403A-83C7-387D78057222}" srcOrd="0" destOrd="0" presId="urn:microsoft.com/office/officeart/2005/8/layout/vList5"/>
    <dgm:cxn modelId="{43262102-A4B2-43DB-97FD-842C51F30C3E}" type="presParOf" srcId="{9C42C57F-FDE8-403A-83C7-387D78057222}" destId="{2F48DB71-765D-4084-B77D-E5C5AA2E24D7}" srcOrd="0" destOrd="0" presId="urn:microsoft.com/office/officeart/2005/8/layout/vList5"/>
    <dgm:cxn modelId="{7F941E4F-99C1-41C3-85C9-8B96135C10D4}" type="presParOf" srcId="{BF6FA51B-13B4-46ED-80EA-131D81BA4FDA}" destId="{AAAC8A43-93FC-4B01-9B48-26A43E2FF04E}" srcOrd="1" destOrd="0" presId="urn:microsoft.com/office/officeart/2005/8/layout/vList5"/>
    <dgm:cxn modelId="{B5C84ECA-B7D5-41A6-ACDC-4EDFD98807DD}" type="presParOf" srcId="{BF6FA51B-13B4-46ED-80EA-131D81BA4FDA}" destId="{2E0D4381-8A7E-4187-8305-001D9234A443}" srcOrd="2" destOrd="0" presId="urn:microsoft.com/office/officeart/2005/8/layout/vList5"/>
    <dgm:cxn modelId="{5B447E2C-730C-4961-A729-7263ECE191F6}" type="presParOf" srcId="{2E0D4381-8A7E-4187-8305-001D9234A443}" destId="{8DCA046D-F6F6-4402-AD36-95906A88D79E}" srcOrd="0" destOrd="0" presId="urn:microsoft.com/office/officeart/2005/8/layout/vList5"/>
    <dgm:cxn modelId="{F9797830-8B02-4498-B64D-C56CFC02DE84}" type="presParOf" srcId="{BF6FA51B-13B4-46ED-80EA-131D81BA4FDA}" destId="{3CA500D0-5382-4A94-AC52-C059382E4A14}" srcOrd="3" destOrd="0" presId="urn:microsoft.com/office/officeart/2005/8/layout/vList5"/>
    <dgm:cxn modelId="{518FAD6E-50B5-49AA-BF76-0AEFD4B3954D}" type="presParOf" srcId="{BF6FA51B-13B4-46ED-80EA-131D81BA4FDA}" destId="{633FFAC3-8C1E-40B9-8270-1CEA6C1E1DAF}" srcOrd="4" destOrd="0" presId="urn:microsoft.com/office/officeart/2005/8/layout/vList5"/>
    <dgm:cxn modelId="{2638F7FE-91E4-4336-9063-90B0BD363077}" type="presParOf" srcId="{633FFAC3-8C1E-40B9-8270-1CEA6C1E1DAF}" destId="{6016472E-DF9B-41E5-9A9B-10E590BDD9E8}" srcOrd="0" destOrd="0" presId="urn:microsoft.com/office/officeart/2005/8/layout/vList5"/>
    <dgm:cxn modelId="{B37BE830-6D59-4E73-9554-473A532F0CFF}" type="presParOf" srcId="{BF6FA51B-13B4-46ED-80EA-131D81BA4FDA}" destId="{15B87BBA-0B18-4FC3-8660-DB70F6F005FC}" srcOrd="5" destOrd="0" presId="urn:microsoft.com/office/officeart/2005/8/layout/vList5"/>
    <dgm:cxn modelId="{9943E7AF-6FEC-401D-BFA7-F7FC7B1EBADC}" type="presParOf" srcId="{BF6FA51B-13B4-46ED-80EA-131D81BA4FDA}" destId="{61ADD9C1-150C-4F22-8029-036EF6352839}" srcOrd="6" destOrd="0" presId="urn:microsoft.com/office/officeart/2005/8/layout/vList5"/>
    <dgm:cxn modelId="{A73F9BBC-FF64-427D-8283-A496EF99DDEB}" type="presParOf" srcId="{61ADD9C1-150C-4F22-8029-036EF6352839}" destId="{C69EDD76-35AB-4987-A420-D1E222F455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E8617-5C4A-47F7-9F46-BD00F7F34E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8DCE86B-2B62-491F-947C-7830B20E422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РОЗВИТОК ОБІЗНАНОСТІ ГРОМАДЯН ЩОДО РОЗУМІННЯ СВОЇХ ПРАВ ТА ЇХ ВИКОРИСТАННЯ ЗАДЛЯ ВИРІШЕННЯ СВОЇХ ПИТАНЬ У ПРАВОВИЙ СПОСІБ</a:t>
          </a:r>
          <a:endParaRPr lang="uk-UA" dirty="0">
            <a:solidFill>
              <a:schemeClr val="bg1"/>
            </a:solidFill>
          </a:endParaRPr>
        </a:p>
      </dgm:t>
    </dgm:pt>
    <dgm:pt modelId="{E61416FB-759A-419A-8193-37AEC6D946C7}" type="parTrans" cxnId="{0070EB1C-FE22-4DAE-8341-4B43DBDB7046}">
      <dgm:prSet/>
      <dgm:spPr/>
      <dgm:t>
        <a:bodyPr/>
        <a:lstStyle/>
        <a:p>
          <a:endParaRPr lang="uk-UA"/>
        </a:p>
      </dgm:t>
    </dgm:pt>
    <dgm:pt modelId="{42A4001E-92A4-4C07-B7A8-9E561F00D47E}" type="sibTrans" cxnId="{0070EB1C-FE22-4DAE-8341-4B43DBDB7046}">
      <dgm:prSet/>
      <dgm:spPr/>
      <dgm:t>
        <a:bodyPr/>
        <a:lstStyle/>
        <a:p>
          <a:endParaRPr lang="uk-UA"/>
        </a:p>
      </dgm:t>
    </dgm:pt>
    <dgm:pt modelId="{266CC060-E1D0-4611-85B8-2D53059C3359}">
      <dgm:prSet phldrT="[Текст]"/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ПІДВИЩЕННЯ  РІВНЯ ПРАВОВОЇ ГРАМОТНОСТІ ГРОМАД</a:t>
          </a:r>
          <a:endParaRPr lang="uk-UA" dirty="0">
            <a:solidFill>
              <a:schemeClr val="bg1"/>
            </a:solidFill>
          </a:endParaRPr>
        </a:p>
      </dgm:t>
    </dgm:pt>
    <dgm:pt modelId="{0D35D60A-D788-4F24-8E14-9B7960129E35}" type="parTrans" cxnId="{64D27B74-F65F-4628-BBBB-74B6280084FB}">
      <dgm:prSet/>
      <dgm:spPr/>
      <dgm:t>
        <a:bodyPr/>
        <a:lstStyle/>
        <a:p>
          <a:endParaRPr lang="uk-UA"/>
        </a:p>
      </dgm:t>
    </dgm:pt>
    <dgm:pt modelId="{417717FF-C655-47A3-B144-32CD444A0BD8}" type="sibTrans" cxnId="{64D27B74-F65F-4628-BBBB-74B6280084FB}">
      <dgm:prSet/>
      <dgm:spPr/>
      <dgm:t>
        <a:bodyPr/>
        <a:lstStyle/>
        <a:p>
          <a:endParaRPr lang="uk-UA"/>
        </a:p>
      </dgm:t>
    </dgm:pt>
    <dgm:pt modelId="{1D0DD068-B72D-4B44-995B-A810FA88BBE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185321"/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ІНФОРМУВАННЯ ГРОМАДЯН ЩОДО ЇХ ПРАВА НА БЕЗОПЛАТНУ ПРАВОВУ ДОПОМОГУ</a:t>
          </a:r>
          <a:endParaRPr lang="uk-UA" b="1" dirty="0">
            <a:solidFill>
              <a:schemeClr val="bg1">
                <a:lumMod val="95000"/>
              </a:schemeClr>
            </a:solidFill>
          </a:endParaRPr>
        </a:p>
      </dgm:t>
    </dgm:pt>
    <dgm:pt modelId="{C0CF714F-57CA-4407-A76D-07C91C5E1450}" type="parTrans" cxnId="{738831F8-A3CC-4448-9A4B-6FF7EB425290}">
      <dgm:prSet/>
      <dgm:spPr/>
      <dgm:t>
        <a:bodyPr/>
        <a:lstStyle/>
        <a:p>
          <a:endParaRPr lang="uk-UA"/>
        </a:p>
      </dgm:t>
    </dgm:pt>
    <dgm:pt modelId="{DEA6A5E6-CB51-4637-AE8C-27B3C8C622B7}" type="sibTrans" cxnId="{738831F8-A3CC-4448-9A4B-6FF7EB425290}">
      <dgm:prSet/>
      <dgm:spPr/>
      <dgm:t>
        <a:bodyPr/>
        <a:lstStyle/>
        <a:p>
          <a:endParaRPr lang="uk-UA"/>
        </a:p>
      </dgm:t>
    </dgm:pt>
    <dgm:pt modelId="{5DA48967-12CF-4384-BFB9-E1C0F54A504E}" type="pres">
      <dgm:prSet presAssocID="{1C2E8617-5C4A-47F7-9F46-BD00F7F34E78}" presName="CompostProcess" presStyleCnt="0">
        <dgm:presLayoutVars>
          <dgm:dir/>
          <dgm:resizeHandles val="exact"/>
        </dgm:presLayoutVars>
      </dgm:prSet>
      <dgm:spPr/>
    </dgm:pt>
    <dgm:pt modelId="{C63AFCE0-B679-4F9F-8CF0-5B1A2922E86F}" type="pres">
      <dgm:prSet presAssocID="{1C2E8617-5C4A-47F7-9F46-BD00F7F34E78}" presName="arrow" presStyleLbl="bgShp" presStyleIdx="0" presStyleCnt="1" custScaleX="117647" custLinFactNeighborX="-571"/>
      <dgm:spPr>
        <a:solidFill>
          <a:schemeClr val="accent3">
            <a:lumMod val="40000"/>
            <a:lumOff val="60000"/>
          </a:schemeClr>
        </a:solidFill>
      </dgm:spPr>
    </dgm:pt>
    <dgm:pt modelId="{7ABC0964-EF50-405B-AC7E-3AC2E974C905}" type="pres">
      <dgm:prSet presAssocID="{1C2E8617-5C4A-47F7-9F46-BD00F7F34E78}" presName="linearProcess" presStyleCnt="0"/>
      <dgm:spPr/>
    </dgm:pt>
    <dgm:pt modelId="{4EF06CD4-9957-4979-816A-F91D6C783E2E}" type="pres">
      <dgm:prSet presAssocID="{1D0DD068-B72D-4B44-995B-A810FA88BBEB}" presName="textNode" presStyleLbl="node1" presStyleIdx="0" presStyleCnt="3" custLinFactNeighborX="-6667" custLinFactNeighborY="13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A6F7E3-3256-4C2B-9354-002A43AB7C6B}" type="pres">
      <dgm:prSet presAssocID="{DEA6A5E6-CB51-4637-AE8C-27B3C8C622B7}" presName="sibTrans" presStyleCnt="0"/>
      <dgm:spPr/>
    </dgm:pt>
    <dgm:pt modelId="{27011606-0BD5-413B-921E-ABF8F269CF41}" type="pres">
      <dgm:prSet presAssocID="{08DCE86B-2B62-491F-947C-7830B20E4222}" presName="textNode" presStyleLbl="node1" presStyleIdx="1" presStyleCnt="3" custLinFactNeighborX="-71265" custLinFactNeighborY="-9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8EDD55-7AC1-4934-AB83-C11B0DBC47AE}" type="pres">
      <dgm:prSet presAssocID="{42A4001E-92A4-4C07-B7A8-9E561F00D47E}" presName="sibTrans" presStyleCnt="0"/>
      <dgm:spPr/>
    </dgm:pt>
    <dgm:pt modelId="{EEEB5BEC-98AA-4A63-92A3-AD5B60A57685}" type="pres">
      <dgm:prSet presAssocID="{266CC060-E1D0-4611-85B8-2D53059C3359}" presName="textNode" presStyleLbl="node1" presStyleIdx="2" presStyleCnt="3" custLinFactX="-2119" custLinFactNeighborX="-100000" custLinFactNeighborY="-4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070EB1C-FE22-4DAE-8341-4B43DBDB7046}" srcId="{1C2E8617-5C4A-47F7-9F46-BD00F7F34E78}" destId="{08DCE86B-2B62-491F-947C-7830B20E4222}" srcOrd="1" destOrd="0" parTransId="{E61416FB-759A-419A-8193-37AEC6D946C7}" sibTransId="{42A4001E-92A4-4C07-B7A8-9E561F00D47E}"/>
    <dgm:cxn modelId="{F73E6B15-91E6-4969-BF29-E2F2F7F6D2D4}" type="presOf" srcId="{08DCE86B-2B62-491F-947C-7830B20E4222}" destId="{27011606-0BD5-413B-921E-ABF8F269CF41}" srcOrd="0" destOrd="0" presId="urn:microsoft.com/office/officeart/2005/8/layout/hProcess9"/>
    <dgm:cxn modelId="{53B01403-B3F5-4A38-B022-E4A629928562}" type="presOf" srcId="{1C2E8617-5C4A-47F7-9F46-BD00F7F34E78}" destId="{5DA48967-12CF-4384-BFB9-E1C0F54A504E}" srcOrd="0" destOrd="0" presId="urn:microsoft.com/office/officeart/2005/8/layout/hProcess9"/>
    <dgm:cxn modelId="{738831F8-A3CC-4448-9A4B-6FF7EB425290}" srcId="{1C2E8617-5C4A-47F7-9F46-BD00F7F34E78}" destId="{1D0DD068-B72D-4B44-995B-A810FA88BBEB}" srcOrd="0" destOrd="0" parTransId="{C0CF714F-57CA-4407-A76D-07C91C5E1450}" sibTransId="{DEA6A5E6-CB51-4637-AE8C-27B3C8C622B7}"/>
    <dgm:cxn modelId="{7019EAEE-E109-4FE4-B665-85F98395F9D4}" type="presOf" srcId="{266CC060-E1D0-4611-85B8-2D53059C3359}" destId="{EEEB5BEC-98AA-4A63-92A3-AD5B60A57685}" srcOrd="0" destOrd="0" presId="urn:microsoft.com/office/officeart/2005/8/layout/hProcess9"/>
    <dgm:cxn modelId="{D77E2184-A407-4F33-B091-8AB4D915C839}" type="presOf" srcId="{1D0DD068-B72D-4B44-995B-A810FA88BBEB}" destId="{4EF06CD4-9957-4979-816A-F91D6C783E2E}" srcOrd="0" destOrd="0" presId="urn:microsoft.com/office/officeart/2005/8/layout/hProcess9"/>
    <dgm:cxn modelId="{64D27B74-F65F-4628-BBBB-74B6280084FB}" srcId="{1C2E8617-5C4A-47F7-9F46-BD00F7F34E78}" destId="{266CC060-E1D0-4611-85B8-2D53059C3359}" srcOrd="2" destOrd="0" parTransId="{0D35D60A-D788-4F24-8E14-9B7960129E35}" sibTransId="{417717FF-C655-47A3-B144-32CD444A0BD8}"/>
    <dgm:cxn modelId="{7A89762E-829B-4EC3-8003-2FE2DFBEDE6A}" type="presParOf" srcId="{5DA48967-12CF-4384-BFB9-E1C0F54A504E}" destId="{C63AFCE0-B679-4F9F-8CF0-5B1A2922E86F}" srcOrd="0" destOrd="0" presId="urn:microsoft.com/office/officeart/2005/8/layout/hProcess9"/>
    <dgm:cxn modelId="{DB8FA90C-5200-413B-8A31-3502EB895E23}" type="presParOf" srcId="{5DA48967-12CF-4384-BFB9-E1C0F54A504E}" destId="{7ABC0964-EF50-405B-AC7E-3AC2E974C905}" srcOrd="1" destOrd="0" presId="urn:microsoft.com/office/officeart/2005/8/layout/hProcess9"/>
    <dgm:cxn modelId="{E6142E72-CAC6-4299-87A2-1FE836921588}" type="presParOf" srcId="{7ABC0964-EF50-405B-AC7E-3AC2E974C905}" destId="{4EF06CD4-9957-4979-816A-F91D6C783E2E}" srcOrd="0" destOrd="0" presId="urn:microsoft.com/office/officeart/2005/8/layout/hProcess9"/>
    <dgm:cxn modelId="{8C041937-4661-4F84-9F36-7B83D7DE6AB4}" type="presParOf" srcId="{7ABC0964-EF50-405B-AC7E-3AC2E974C905}" destId="{F9A6F7E3-3256-4C2B-9354-002A43AB7C6B}" srcOrd="1" destOrd="0" presId="urn:microsoft.com/office/officeart/2005/8/layout/hProcess9"/>
    <dgm:cxn modelId="{4A33DD4D-3E95-46BE-B889-9D8490CC627D}" type="presParOf" srcId="{7ABC0964-EF50-405B-AC7E-3AC2E974C905}" destId="{27011606-0BD5-413B-921E-ABF8F269CF41}" srcOrd="2" destOrd="0" presId="urn:microsoft.com/office/officeart/2005/8/layout/hProcess9"/>
    <dgm:cxn modelId="{1560C23D-313A-41E5-B750-7A41919FE8BF}" type="presParOf" srcId="{7ABC0964-EF50-405B-AC7E-3AC2E974C905}" destId="{BF8EDD55-7AC1-4934-AB83-C11B0DBC47AE}" srcOrd="3" destOrd="0" presId="urn:microsoft.com/office/officeart/2005/8/layout/hProcess9"/>
    <dgm:cxn modelId="{EEE5CA37-B9DB-4824-BBD5-77485CF52585}" type="presParOf" srcId="{7ABC0964-EF50-405B-AC7E-3AC2E974C905}" destId="{EEEB5BEC-98AA-4A63-92A3-AD5B60A576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D8CEF-D871-4BF5-8B28-CAD41C9E01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2B7914-094B-4911-BA8B-D5A4A5ED6D6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400" dirty="0" smtClean="0"/>
            <a:t>Оперативне розміщення інформації  на веб-сайтах, інших засобах масової інформації</a:t>
          </a:r>
          <a:endParaRPr lang="uk-UA" sz="2400" dirty="0"/>
        </a:p>
      </dgm:t>
    </dgm:pt>
    <dgm:pt modelId="{0E15A284-D4AE-42B7-98C9-8731EB7A9F50}" type="parTrans" cxnId="{237F1495-43BD-4C7B-AC01-B48FE92B72FE}">
      <dgm:prSet/>
      <dgm:spPr/>
      <dgm:t>
        <a:bodyPr/>
        <a:lstStyle/>
        <a:p>
          <a:endParaRPr lang="uk-UA"/>
        </a:p>
      </dgm:t>
    </dgm:pt>
    <dgm:pt modelId="{D57697C4-9C72-4C87-875A-11E17647BA3C}" type="sibTrans" cxnId="{237F1495-43BD-4C7B-AC01-B48FE92B72FE}">
      <dgm:prSet/>
      <dgm:spPr/>
      <dgm:t>
        <a:bodyPr/>
        <a:lstStyle/>
        <a:p>
          <a:endParaRPr lang="uk-UA"/>
        </a:p>
      </dgm:t>
    </dgm:pt>
    <dgm:pt modelId="{BDDD8A06-ACFF-43B9-892E-9715ACE0735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Інформаційно-роз</a:t>
          </a:r>
          <a:r>
            <a:rPr lang="en-US" sz="2400" dirty="0" smtClean="0"/>
            <a:t>’</a:t>
          </a:r>
          <a:r>
            <a:rPr lang="uk-UA" sz="2400" dirty="0" err="1" smtClean="0"/>
            <a:t>яснювальна</a:t>
          </a:r>
          <a:r>
            <a:rPr lang="uk-UA" sz="2400" dirty="0" smtClean="0"/>
            <a:t> робота з метою  залучення  адвокатів, юристів, об</a:t>
          </a:r>
          <a:r>
            <a:rPr lang="en-US" sz="2400" dirty="0" smtClean="0"/>
            <a:t>’</a:t>
          </a:r>
          <a:r>
            <a:rPr lang="uk-UA" sz="2400" dirty="0" smtClean="0"/>
            <a:t>єднань  до надання безоплатної правової  допомоги</a:t>
          </a:r>
          <a:endParaRPr lang="uk-UA" sz="2400" dirty="0"/>
        </a:p>
      </dgm:t>
    </dgm:pt>
    <dgm:pt modelId="{DE9C3CFE-2943-4300-AF41-741E67D23773}" type="parTrans" cxnId="{B5DD3EA6-D6A7-4E06-8F3B-9848176C64E5}">
      <dgm:prSet/>
      <dgm:spPr/>
      <dgm:t>
        <a:bodyPr/>
        <a:lstStyle/>
        <a:p>
          <a:endParaRPr lang="uk-UA"/>
        </a:p>
      </dgm:t>
    </dgm:pt>
    <dgm:pt modelId="{40663484-BA22-46BA-B20E-A67238DA4799}" type="sibTrans" cxnId="{B5DD3EA6-D6A7-4E06-8F3B-9848176C64E5}">
      <dgm:prSet/>
      <dgm:spPr/>
      <dgm:t>
        <a:bodyPr/>
        <a:lstStyle/>
        <a:p>
          <a:endParaRPr lang="uk-UA"/>
        </a:p>
      </dgm:t>
    </dgm:pt>
    <dgm:pt modelId="{EC3A345C-8BAA-4E17-A523-9A6DE06F961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Поширення  усіма доступними право особи на захист  шляхом виготовлення буклетів,  методичних рекомендацій</a:t>
          </a:r>
          <a:endParaRPr lang="uk-UA" sz="2400" dirty="0"/>
        </a:p>
      </dgm:t>
    </dgm:pt>
    <dgm:pt modelId="{E5044D86-FA53-4324-8D76-334CD90E325B}" type="sibTrans" cxnId="{16B03CD4-BC83-4987-B445-6DE9BDC87407}">
      <dgm:prSet/>
      <dgm:spPr/>
      <dgm:t>
        <a:bodyPr/>
        <a:lstStyle/>
        <a:p>
          <a:endParaRPr lang="uk-UA"/>
        </a:p>
      </dgm:t>
    </dgm:pt>
    <dgm:pt modelId="{198E8462-58D1-4A4A-8191-AB64D443272F}" type="parTrans" cxnId="{16B03CD4-BC83-4987-B445-6DE9BDC87407}">
      <dgm:prSet/>
      <dgm:spPr/>
      <dgm:t>
        <a:bodyPr/>
        <a:lstStyle/>
        <a:p>
          <a:endParaRPr lang="uk-UA"/>
        </a:p>
      </dgm:t>
    </dgm:pt>
    <dgm:pt modelId="{A7EC5F2B-FF63-4D45-B18E-8A6A5F30004F}" type="pres">
      <dgm:prSet presAssocID="{A7CD8CEF-D871-4BF5-8B28-CAD41C9E01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1ABCAE-F236-4DAE-9DBD-AA37AACFD449}" type="pres">
      <dgm:prSet presAssocID="{272B7914-094B-4911-BA8B-D5A4A5ED6D6C}" presName="parentLin" presStyleCnt="0"/>
      <dgm:spPr/>
    </dgm:pt>
    <dgm:pt modelId="{AD7A2D94-ED3B-4461-9C24-9C20E4A00910}" type="pres">
      <dgm:prSet presAssocID="{272B7914-094B-4911-BA8B-D5A4A5ED6D6C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A77852C5-BC83-4294-8A37-822F3EBD5327}" type="pres">
      <dgm:prSet presAssocID="{272B7914-094B-4911-BA8B-D5A4A5ED6D6C}" presName="parentText" presStyleLbl="node1" presStyleIdx="0" presStyleCnt="3" custScaleX="156251" custScaleY="450477" custLinFactX="-416" custLinFactNeighborX="-100000" custLinFactNeighborY="2775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1E42AF-D9C0-4365-AE13-75C4E0250FC0}" type="pres">
      <dgm:prSet presAssocID="{272B7914-094B-4911-BA8B-D5A4A5ED6D6C}" presName="negativeSpace" presStyleCnt="0"/>
      <dgm:spPr/>
    </dgm:pt>
    <dgm:pt modelId="{E1ED5454-3C7F-4C80-9949-3241A2F831A5}" type="pres">
      <dgm:prSet presAssocID="{272B7914-094B-4911-BA8B-D5A4A5ED6D6C}" presName="childText" presStyleLbl="conFgAcc1" presStyleIdx="0" presStyleCnt="3">
        <dgm:presLayoutVars>
          <dgm:bulletEnabled val="1"/>
        </dgm:presLayoutVars>
      </dgm:prSet>
      <dgm:spPr/>
    </dgm:pt>
    <dgm:pt modelId="{DAEA2F7C-A129-41A1-AC90-0C3B4C2A5BEB}" type="pres">
      <dgm:prSet presAssocID="{D57697C4-9C72-4C87-875A-11E17647BA3C}" presName="spaceBetweenRectangles" presStyleCnt="0"/>
      <dgm:spPr/>
    </dgm:pt>
    <dgm:pt modelId="{291C68D6-489A-4C87-A3F5-8E9EA7E8E83F}" type="pres">
      <dgm:prSet presAssocID="{EC3A345C-8BAA-4E17-A523-9A6DE06F9613}" presName="parentLin" presStyleCnt="0"/>
      <dgm:spPr/>
    </dgm:pt>
    <dgm:pt modelId="{A6AD4FCD-F50A-4222-8426-C54F136DF648}" type="pres">
      <dgm:prSet presAssocID="{EC3A345C-8BAA-4E17-A523-9A6DE06F9613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A9601D62-72C1-47B1-B3F7-3C7C330D58DE}" type="pres">
      <dgm:prSet presAssocID="{EC3A345C-8BAA-4E17-A523-9A6DE06F9613}" presName="parentText" presStyleLbl="node1" presStyleIdx="1" presStyleCnt="3" custScaleX="139169" custScaleY="542748" custLinFactNeighborX="-100000" custLinFactNeighborY="419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E6FBCD-01BC-469B-8176-634C356BA943}" type="pres">
      <dgm:prSet presAssocID="{EC3A345C-8BAA-4E17-A523-9A6DE06F9613}" presName="negativeSpace" presStyleCnt="0"/>
      <dgm:spPr/>
    </dgm:pt>
    <dgm:pt modelId="{20773E35-B3F5-404A-BD79-3D6E69533EA4}" type="pres">
      <dgm:prSet presAssocID="{EC3A345C-8BAA-4E17-A523-9A6DE06F9613}" presName="childText" presStyleLbl="conFgAcc1" presStyleIdx="1" presStyleCnt="3">
        <dgm:presLayoutVars>
          <dgm:bulletEnabled val="1"/>
        </dgm:presLayoutVars>
      </dgm:prSet>
      <dgm:spPr/>
    </dgm:pt>
    <dgm:pt modelId="{782A21BB-8404-4CD5-AA43-934A6606D4DE}" type="pres">
      <dgm:prSet presAssocID="{E5044D86-FA53-4324-8D76-334CD90E325B}" presName="spaceBetweenRectangles" presStyleCnt="0"/>
      <dgm:spPr/>
    </dgm:pt>
    <dgm:pt modelId="{53078115-63C8-4819-A5E7-B083A571F18B}" type="pres">
      <dgm:prSet presAssocID="{BDDD8A06-ACFF-43B9-892E-9715ACE0735F}" presName="parentLin" presStyleCnt="0"/>
      <dgm:spPr/>
    </dgm:pt>
    <dgm:pt modelId="{D3E0B6A8-0098-4332-A03F-8789C50809AF}" type="pres">
      <dgm:prSet presAssocID="{BDDD8A06-ACFF-43B9-892E-9715ACE0735F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83C5FCDD-E6CD-48BB-A622-7578C190A3DD}" type="pres">
      <dgm:prSet presAssocID="{BDDD8A06-ACFF-43B9-892E-9715ACE0735F}" presName="parentText" presStyleLbl="node1" presStyleIdx="2" presStyleCnt="3" custScaleX="150500" custScaleY="548995" custLinFactNeighborX="-100000" custLinFactNeighborY="5538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0ED08F-7DED-4570-8933-511803731138}" type="pres">
      <dgm:prSet presAssocID="{BDDD8A06-ACFF-43B9-892E-9715ACE0735F}" presName="negativeSpace" presStyleCnt="0"/>
      <dgm:spPr/>
    </dgm:pt>
    <dgm:pt modelId="{02C59CE4-8A6B-4BF1-90AE-5338B6BEABF2}" type="pres">
      <dgm:prSet presAssocID="{BDDD8A06-ACFF-43B9-892E-9715ACE073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8A186D-13E5-4AA2-A9BD-9E330C6387D3}" type="presOf" srcId="{272B7914-094B-4911-BA8B-D5A4A5ED6D6C}" destId="{A77852C5-BC83-4294-8A37-822F3EBD5327}" srcOrd="1" destOrd="0" presId="urn:microsoft.com/office/officeart/2005/8/layout/list1"/>
    <dgm:cxn modelId="{2A9CC39C-56F2-4C36-9B4D-E154EEBA34DE}" type="presOf" srcId="{EC3A345C-8BAA-4E17-A523-9A6DE06F9613}" destId="{A6AD4FCD-F50A-4222-8426-C54F136DF648}" srcOrd="0" destOrd="0" presId="urn:microsoft.com/office/officeart/2005/8/layout/list1"/>
    <dgm:cxn modelId="{B9233706-5B30-4E75-A522-AF4D0C9CE390}" type="presOf" srcId="{EC3A345C-8BAA-4E17-A523-9A6DE06F9613}" destId="{A9601D62-72C1-47B1-B3F7-3C7C330D58DE}" srcOrd="1" destOrd="0" presId="urn:microsoft.com/office/officeart/2005/8/layout/list1"/>
    <dgm:cxn modelId="{16B03CD4-BC83-4987-B445-6DE9BDC87407}" srcId="{A7CD8CEF-D871-4BF5-8B28-CAD41C9E01BD}" destId="{EC3A345C-8BAA-4E17-A523-9A6DE06F9613}" srcOrd="1" destOrd="0" parTransId="{198E8462-58D1-4A4A-8191-AB64D443272F}" sibTransId="{E5044D86-FA53-4324-8D76-334CD90E325B}"/>
    <dgm:cxn modelId="{55032117-9F81-4518-B91F-395DA76795D7}" type="presOf" srcId="{272B7914-094B-4911-BA8B-D5A4A5ED6D6C}" destId="{AD7A2D94-ED3B-4461-9C24-9C20E4A00910}" srcOrd="0" destOrd="0" presId="urn:microsoft.com/office/officeart/2005/8/layout/list1"/>
    <dgm:cxn modelId="{BCDBC9F5-21BB-4792-8FED-BB95D11AF098}" type="presOf" srcId="{BDDD8A06-ACFF-43B9-892E-9715ACE0735F}" destId="{83C5FCDD-E6CD-48BB-A622-7578C190A3DD}" srcOrd="1" destOrd="0" presId="urn:microsoft.com/office/officeart/2005/8/layout/list1"/>
    <dgm:cxn modelId="{52419984-F500-49BA-8CDD-F0AF8305EF5C}" type="presOf" srcId="{BDDD8A06-ACFF-43B9-892E-9715ACE0735F}" destId="{D3E0B6A8-0098-4332-A03F-8789C50809AF}" srcOrd="0" destOrd="0" presId="urn:microsoft.com/office/officeart/2005/8/layout/list1"/>
    <dgm:cxn modelId="{237F1495-43BD-4C7B-AC01-B48FE92B72FE}" srcId="{A7CD8CEF-D871-4BF5-8B28-CAD41C9E01BD}" destId="{272B7914-094B-4911-BA8B-D5A4A5ED6D6C}" srcOrd="0" destOrd="0" parTransId="{0E15A284-D4AE-42B7-98C9-8731EB7A9F50}" sibTransId="{D57697C4-9C72-4C87-875A-11E17647BA3C}"/>
    <dgm:cxn modelId="{B5DD3EA6-D6A7-4E06-8F3B-9848176C64E5}" srcId="{A7CD8CEF-D871-4BF5-8B28-CAD41C9E01BD}" destId="{BDDD8A06-ACFF-43B9-892E-9715ACE0735F}" srcOrd="2" destOrd="0" parTransId="{DE9C3CFE-2943-4300-AF41-741E67D23773}" sibTransId="{40663484-BA22-46BA-B20E-A67238DA4799}"/>
    <dgm:cxn modelId="{D7EA9F44-39DB-4469-A7C9-E8037A9D18B7}" type="presOf" srcId="{A7CD8CEF-D871-4BF5-8B28-CAD41C9E01BD}" destId="{A7EC5F2B-FF63-4D45-B18E-8A6A5F30004F}" srcOrd="0" destOrd="0" presId="urn:microsoft.com/office/officeart/2005/8/layout/list1"/>
    <dgm:cxn modelId="{EC4B9354-637C-4A1B-A222-C262344271AB}" type="presParOf" srcId="{A7EC5F2B-FF63-4D45-B18E-8A6A5F30004F}" destId="{FA1ABCAE-F236-4DAE-9DBD-AA37AACFD449}" srcOrd="0" destOrd="0" presId="urn:microsoft.com/office/officeart/2005/8/layout/list1"/>
    <dgm:cxn modelId="{9FE2B91D-24C9-4AD2-B3F5-CEE725726633}" type="presParOf" srcId="{FA1ABCAE-F236-4DAE-9DBD-AA37AACFD449}" destId="{AD7A2D94-ED3B-4461-9C24-9C20E4A00910}" srcOrd="0" destOrd="0" presId="urn:microsoft.com/office/officeart/2005/8/layout/list1"/>
    <dgm:cxn modelId="{4BA28B4F-6683-457E-911A-ED7B27AAB174}" type="presParOf" srcId="{FA1ABCAE-F236-4DAE-9DBD-AA37AACFD449}" destId="{A77852C5-BC83-4294-8A37-822F3EBD5327}" srcOrd="1" destOrd="0" presId="urn:microsoft.com/office/officeart/2005/8/layout/list1"/>
    <dgm:cxn modelId="{8B4B5020-C5A6-4F73-ACAE-38A32F2C7A46}" type="presParOf" srcId="{A7EC5F2B-FF63-4D45-B18E-8A6A5F30004F}" destId="{E51E42AF-D9C0-4365-AE13-75C4E0250FC0}" srcOrd="1" destOrd="0" presId="urn:microsoft.com/office/officeart/2005/8/layout/list1"/>
    <dgm:cxn modelId="{0C01280B-FEC5-4573-B9EF-93F75CF3850F}" type="presParOf" srcId="{A7EC5F2B-FF63-4D45-B18E-8A6A5F30004F}" destId="{E1ED5454-3C7F-4C80-9949-3241A2F831A5}" srcOrd="2" destOrd="0" presId="urn:microsoft.com/office/officeart/2005/8/layout/list1"/>
    <dgm:cxn modelId="{A6054FB0-773D-4B1D-9D35-EBE5A7FD9B86}" type="presParOf" srcId="{A7EC5F2B-FF63-4D45-B18E-8A6A5F30004F}" destId="{DAEA2F7C-A129-41A1-AC90-0C3B4C2A5BEB}" srcOrd="3" destOrd="0" presId="urn:microsoft.com/office/officeart/2005/8/layout/list1"/>
    <dgm:cxn modelId="{1E43E37C-40A1-43ED-8CFB-24D4F40CB09F}" type="presParOf" srcId="{A7EC5F2B-FF63-4D45-B18E-8A6A5F30004F}" destId="{291C68D6-489A-4C87-A3F5-8E9EA7E8E83F}" srcOrd="4" destOrd="0" presId="urn:microsoft.com/office/officeart/2005/8/layout/list1"/>
    <dgm:cxn modelId="{31E6F16A-FFB5-4DDB-B868-A3A43C674B03}" type="presParOf" srcId="{291C68D6-489A-4C87-A3F5-8E9EA7E8E83F}" destId="{A6AD4FCD-F50A-4222-8426-C54F136DF648}" srcOrd="0" destOrd="0" presId="urn:microsoft.com/office/officeart/2005/8/layout/list1"/>
    <dgm:cxn modelId="{B57F1ECD-BA36-41AE-ABB7-5BB9E68B3407}" type="presParOf" srcId="{291C68D6-489A-4C87-A3F5-8E9EA7E8E83F}" destId="{A9601D62-72C1-47B1-B3F7-3C7C330D58DE}" srcOrd="1" destOrd="0" presId="urn:microsoft.com/office/officeart/2005/8/layout/list1"/>
    <dgm:cxn modelId="{3836625F-F1CD-4D6D-A85B-6ED1D7D1E737}" type="presParOf" srcId="{A7EC5F2B-FF63-4D45-B18E-8A6A5F30004F}" destId="{09E6FBCD-01BC-469B-8176-634C356BA943}" srcOrd="5" destOrd="0" presId="urn:microsoft.com/office/officeart/2005/8/layout/list1"/>
    <dgm:cxn modelId="{91CD3F06-95BB-4326-9DE4-8C424FBEECD3}" type="presParOf" srcId="{A7EC5F2B-FF63-4D45-B18E-8A6A5F30004F}" destId="{20773E35-B3F5-404A-BD79-3D6E69533EA4}" srcOrd="6" destOrd="0" presId="urn:microsoft.com/office/officeart/2005/8/layout/list1"/>
    <dgm:cxn modelId="{E372E3C6-72C8-430C-BB27-7A4ED3C47AED}" type="presParOf" srcId="{A7EC5F2B-FF63-4D45-B18E-8A6A5F30004F}" destId="{782A21BB-8404-4CD5-AA43-934A6606D4DE}" srcOrd="7" destOrd="0" presId="urn:microsoft.com/office/officeart/2005/8/layout/list1"/>
    <dgm:cxn modelId="{D8C84218-E6EA-48B6-B538-74A32F550603}" type="presParOf" srcId="{A7EC5F2B-FF63-4D45-B18E-8A6A5F30004F}" destId="{53078115-63C8-4819-A5E7-B083A571F18B}" srcOrd="8" destOrd="0" presId="urn:microsoft.com/office/officeart/2005/8/layout/list1"/>
    <dgm:cxn modelId="{E4509B2A-6D54-41D4-9658-54795439856C}" type="presParOf" srcId="{53078115-63C8-4819-A5E7-B083A571F18B}" destId="{D3E0B6A8-0098-4332-A03F-8789C50809AF}" srcOrd="0" destOrd="0" presId="urn:microsoft.com/office/officeart/2005/8/layout/list1"/>
    <dgm:cxn modelId="{E8EC4920-4DC1-496A-8A14-C9742B1C5749}" type="presParOf" srcId="{53078115-63C8-4819-A5E7-B083A571F18B}" destId="{83C5FCDD-E6CD-48BB-A622-7578C190A3DD}" srcOrd="1" destOrd="0" presId="urn:microsoft.com/office/officeart/2005/8/layout/list1"/>
    <dgm:cxn modelId="{3498AEF1-8365-4B4F-9405-81A53E0F39A0}" type="presParOf" srcId="{A7EC5F2B-FF63-4D45-B18E-8A6A5F30004F}" destId="{230ED08F-7DED-4570-8933-511803731138}" srcOrd="9" destOrd="0" presId="urn:microsoft.com/office/officeart/2005/8/layout/list1"/>
    <dgm:cxn modelId="{E11749C4-8DA4-4F5F-AD9A-C23C177E2285}" type="presParOf" srcId="{A7EC5F2B-FF63-4D45-B18E-8A6A5F30004F}" destId="{02C59CE4-8A6B-4BF1-90AE-5338B6BEAB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278BA-F402-4933-BE14-4B7D3E8946AF}">
      <dsp:nvSpPr>
        <dsp:cNvPr id="0" name=""/>
        <dsp:cNvSpPr/>
      </dsp:nvSpPr>
      <dsp:spPr>
        <a:xfrm>
          <a:off x="2" y="0"/>
          <a:ext cx="9618657" cy="4991101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3A8B6-B141-44C8-9467-B8E091F0C4E0}">
      <dsp:nvSpPr>
        <dsp:cNvPr id="0" name=""/>
        <dsp:cNvSpPr/>
      </dsp:nvSpPr>
      <dsp:spPr>
        <a:xfrm>
          <a:off x="4814" y="1497330"/>
          <a:ext cx="2315429" cy="1996440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Координаційний центр з 2012 року</a:t>
          </a:r>
          <a:endParaRPr lang="uk-UA" sz="2400" kern="1200" dirty="0"/>
        </a:p>
      </dsp:txBody>
      <dsp:txXfrm>
        <a:off x="102272" y="1594788"/>
        <a:ext cx="2120513" cy="1801524"/>
      </dsp:txXfrm>
    </dsp:sp>
    <dsp:sp modelId="{59204BAD-0570-46E7-A129-A63532C99083}">
      <dsp:nvSpPr>
        <dsp:cNvPr id="0" name=""/>
        <dsp:cNvSpPr/>
      </dsp:nvSpPr>
      <dsp:spPr>
        <a:xfrm>
          <a:off x="2436015" y="1497330"/>
          <a:ext cx="2315429" cy="1996440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Регіональні центри з 2013 року</a:t>
          </a:r>
          <a:endParaRPr lang="uk-UA" sz="2800" kern="1200" dirty="0"/>
        </a:p>
      </dsp:txBody>
      <dsp:txXfrm>
        <a:off x="2533473" y="1594788"/>
        <a:ext cx="2120513" cy="1801524"/>
      </dsp:txXfrm>
    </dsp:sp>
    <dsp:sp modelId="{11A84423-B22A-406C-88E7-FC92DD6CF53F}">
      <dsp:nvSpPr>
        <dsp:cNvPr id="0" name=""/>
        <dsp:cNvSpPr/>
      </dsp:nvSpPr>
      <dsp:spPr>
        <a:xfrm>
          <a:off x="4867216" y="1497330"/>
          <a:ext cx="2315429" cy="1996440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Місцеві центри з 01.07.2015</a:t>
          </a:r>
          <a:endParaRPr lang="uk-UA" sz="2800" kern="1200" dirty="0"/>
        </a:p>
      </dsp:txBody>
      <dsp:txXfrm>
        <a:off x="4964674" y="1594788"/>
        <a:ext cx="2120513" cy="1801524"/>
      </dsp:txXfrm>
    </dsp:sp>
    <dsp:sp modelId="{22C013E2-2143-482E-9EAF-BA12FFA63F59}">
      <dsp:nvSpPr>
        <dsp:cNvPr id="0" name=""/>
        <dsp:cNvSpPr/>
      </dsp:nvSpPr>
      <dsp:spPr>
        <a:xfrm>
          <a:off x="7298418" y="1497330"/>
          <a:ext cx="2315429" cy="1996440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Бюро правової допомоги з 01.09.2016</a:t>
          </a:r>
          <a:endParaRPr lang="uk-UA" sz="2800" kern="1200" dirty="0"/>
        </a:p>
      </dsp:txBody>
      <dsp:txXfrm>
        <a:off x="7395876" y="1594788"/>
        <a:ext cx="2120513" cy="1801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8DB71-765D-4084-B77D-E5C5AA2E24D7}">
      <dsp:nvSpPr>
        <dsp:cNvPr id="0" name=""/>
        <dsp:cNvSpPr/>
      </dsp:nvSpPr>
      <dsp:spPr>
        <a:xfrm>
          <a:off x="0" y="0"/>
          <a:ext cx="5455843" cy="1135934"/>
        </a:xfrm>
        <a:prstGeom prst="roundRect">
          <a:avLst/>
        </a:prstGeom>
        <a:solidFill>
          <a:srgbClr val="1853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Надання правової інформації та консультації</a:t>
          </a:r>
          <a:endParaRPr lang="uk-UA" sz="2600" b="1" kern="1200" dirty="0"/>
        </a:p>
      </dsp:txBody>
      <dsp:txXfrm>
        <a:off x="55452" y="55452"/>
        <a:ext cx="5344939" cy="1025030"/>
      </dsp:txXfrm>
    </dsp:sp>
    <dsp:sp modelId="{8DCA046D-F6F6-4402-AD36-95906A88D79E}">
      <dsp:nvSpPr>
        <dsp:cNvPr id="0" name=""/>
        <dsp:cNvSpPr/>
      </dsp:nvSpPr>
      <dsp:spPr>
        <a:xfrm>
          <a:off x="5328" y="1316515"/>
          <a:ext cx="5455843" cy="1124881"/>
        </a:xfrm>
        <a:prstGeom prst="roundRect">
          <a:avLst/>
        </a:prstGeom>
        <a:solidFill>
          <a:srgbClr val="1853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bg1"/>
              </a:solidFill>
              <a:effectLst/>
              <a:latin typeface="+mn-lt"/>
              <a:ea typeface="Calibri"/>
              <a:cs typeface="Times New Roman"/>
            </a:rPr>
            <a:t>Організація надання  безоплатної вторинної правової допомоги та роботи з адвокатами</a:t>
          </a:r>
          <a:endParaRPr lang="uk-UA" sz="2600" kern="1200" dirty="0">
            <a:solidFill>
              <a:schemeClr val="bg1"/>
            </a:solidFill>
            <a:latin typeface="+mn-lt"/>
          </a:endParaRPr>
        </a:p>
      </dsp:txBody>
      <dsp:txXfrm>
        <a:off x="60240" y="1371427"/>
        <a:ext cx="5346019" cy="1015057"/>
      </dsp:txXfrm>
    </dsp:sp>
    <dsp:sp modelId="{6016472E-DF9B-41E5-9A9B-10E590BDD9E8}">
      <dsp:nvSpPr>
        <dsp:cNvPr id="0" name=""/>
        <dsp:cNvSpPr/>
      </dsp:nvSpPr>
      <dsp:spPr>
        <a:xfrm>
          <a:off x="2664" y="2716943"/>
          <a:ext cx="5455843" cy="1246962"/>
        </a:xfrm>
        <a:prstGeom prst="roundRect">
          <a:avLst/>
        </a:prstGeom>
        <a:solidFill>
          <a:srgbClr val="18532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err="1" smtClean="0"/>
            <a:t>Правопросвітництво</a:t>
          </a:r>
          <a:r>
            <a:rPr lang="uk-UA" sz="2400" b="1" kern="1200" dirty="0" smtClean="0"/>
            <a:t> та взаємодія з суб’єктами надання безоплатної первинної правової допомоги </a:t>
          </a:r>
          <a:endParaRPr lang="uk-UA" sz="2400" b="1" kern="1200" dirty="0"/>
        </a:p>
      </dsp:txBody>
      <dsp:txXfrm>
        <a:off x="63536" y="2777815"/>
        <a:ext cx="5334099" cy="1125218"/>
      </dsp:txXfrm>
    </dsp:sp>
    <dsp:sp modelId="{C69EDD76-35AB-4987-A420-D1E222F4551B}">
      <dsp:nvSpPr>
        <dsp:cNvPr id="0" name=""/>
        <dsp:cNvSpPr/>
      </dsp:nvSpPr>
      <dsp:spPr>
        <a:xfrm>
          <a:off x="2664" y="4191329"/>
          <a:ext cx="5455843" cy="999844"/>
        </a:xfrm>
        <a:prstGeom prst="roundRect">
          <a:avLst/>
        </a:prstGeom>
        <a:solidFill>
          <a:srgbClr val="18532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Здійснення представництва інтересів</a:t>
          </a:r>
          <a:endParaRPr lang="uk-UA" sz="2400" b="1" kern="1200" dirty="0"/>
        </a:p>
      </dsp:txBody>
      <dsp:txXfrm>
        <a:off x="51472" y="4240137"/>
        <a:ext cx="5358227" cy="902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AFCE0-B679-4F9F-8CF0-5B1A2922E86F}">
      <dsp:nvSpPr>
        <dsp:cNvPr id="0" name=""/>
        <dsp:cNvSpPr/>
      </dsp:nvSpPr>
      <dsp:spPr>
        <a:xfrm>
          <a:off x="0" y="0"/>
          <a:ext cx="10185653" cy="5498823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06CD4-9957-4979-816A-F91D6C783E2E}">
      <dsp:nvSpPr>
        <dsp:cNvPr id="0" name=""/>
        <dsp:cNvSpPr/>
      </dsp:nvSpPr>
      <dsp:spPr>
        <a:xfrm>
          <a:off x="0" y="1678306"/>
          <a:ext cx="3278508" cy="2199529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>
                  <a:lumMod val="95000"/>
                </a:schemeClr>
              </a:solidFill>
            </a:rPr>
            <a:t>ІНФОРМУВАННЯ ГРОМАДЯН ЩОДО ЇХ ПРАВА НА БЕЗОПЛАТНУ ПРАВОВУ ДОПОМОГУ</a:t>
          </a:r>
          <a:endParaRPr lang="uk-UA" sz="19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107372" y="1785678"/>
        <a:ext cx="3063764" cy="1984785"/>
      </dsp:txXfrm>
    </dsp:sp>
    <dsp:sp modelId="{27011606-0BD5-413B-921E-ABF8F269CF41}">
      <dsp:nvSpPr>
        <dsp:cNvPr id="0" name=""/>
        <dsp:cNvSpPr/>
      </dsp:nvSpPr>
      <dsp:spPr>
        <a:xfrm>
          <a:off x="3336611" y="1628377"/>
          <a:ext cx="3278508" cy="2199529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РОЗВИТОК ОБІЗНАНОСТІ ГРОМАДЯН ЩОДО РОЗУМІННЯ СВОЇХ ПРАВ ТА ЇХ ВИКОРИСТАННЯ ЗАДЛЯ ВИРІШЕННЯ СВОЇХ ПИТАНЬ У ПРАВОВИЙ СПОСІБ</a:t>
          </a:r>
          <a:endParaRPr lang="uk-UA" sz="1900" kern="1200" dirty="0">
            <a:solidFill>
              <a:schemeClr val="bg1"/>
            </a:solidFill>
          </a:endParaRPr>
        </a:p>
      </dsp:txBody>
      <dsp:txXfrm>
        <a:off x="3443983" y="1735749"/>
        <a:ext cx="3063764" cy="1984785"/>
      </dsp:txXfrm>
    </dsp:sp>
    <dsp:sp modelId="{EEEB5BEC-98AA-4A63-92A3-AD5B60A57685}">
      <dsp:nvSpPr>
        <dsp:cNvPr id="0" name=""/>
        <dsp:cNvSpPr/>
      </dsp:nvSpPr>
      <dsp:spPr>
        <a:xfrm>
          <a:off x="6662612" y="1639023"/>
          <a:ext cx="3278508" cy="2199529"/>
        </a:xfrm>
        <a:prstGeom prst="roundRect">
          <a:avLst/>
        </a:prstGeom>
        <a:solidFill>
          <a:srgbClr val="1853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ПІДВИЩЕННЯ  РІВНЯ ПРАВОВОЇ ГРАМОТНОСТІ ГРОМАД</a:t>
          </a:r>
          <a:endParaRPr lang="uk-UA" sz="1900" kern="1200" dirty="0">
            <a:solidFill>
              <a:schemeClr val="bg1"/>
            </a:solidFill>
          </a:endParaRPr>
        </a:p>
      </dsp:txBody>
      <dsp:txXfrm>
        <a:off x="6769984" y="1746395"/>
        <a:ext cx="3063764" cy="1984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D5454-3C7F-4C80-9949-3241A2F831A5}">
      <dsp:nvSpPr>
        <dsp:cNvPr id="0" name=""/>
        <dsp:cNvSpPr/>
      </dsp:nvSpPr>
      <dsp:spPr>
        <a:xfrm>
          <a:off x="0" y="1106311"/>
          <a:ext cx="895702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852C5-BC83-4294-8A37-822F3EBD5327}">
      <dsp:nvSpPr>
        <dsp:cNvPr id="0" name=""/>
        <dsp:cNvSpPr/>
      </dsp:nvSpPr>
      <dsp:spPr>
        <a:xfrm>
          <a:off x="0" y="116063"/>
          <a:ext cx="8562640" cy="119682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36988" tIns="0" rIns="2369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Оперативне розміщення інформації  на веб-сайтах, інших засобах масової інформації</a:t>
          </a:r>
          <a:endParaRPr lang="uk-UA" sz="2400" kern="1200" dirty="0"/>
        </a:p>
      </dsp:txBody>
      <dsp:txXfrm>
        <a:off x="58424" y="174487"/>
        <a:ext cx="8445792" cy="1079979"/>
      </dsp:txXfrm>
    </dsp:sp>
    <dsp:sp modelId="{20773E35-B3F5-404A-BD79-3D6E69533EA4}">
      <dsp:nvSpPr>
        <dsp:cNvPr id="0" name=""/>
        <dsp:cNvSpPr/>
      </dsp:nvSpPr>
      <dsp:spPr>
        <a:xfrm>
          <a:off x="0" y="2690844"/>
          <a:ext cx="895702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01D62-72C1-47B1-B3F7-3C7C330D58DE}">
      <dsp:nvSpPr>
        <dsp:cNvPr id="0" name=""/>
        <dsp:cNvSpPr/>
      </dsp:nvSpPr>
      <dsp:spPr>
        <a:xfrm>
          <a:off x="0" y="1493217"/>
          <a:ext cx="8512749" cy="144197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36988" tIns="0" rIns="2369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Поширення  усіма доступними право особи на захист  шляхом виготовлення буклетів,  методичних рекомендацій</a:t>
          </a:r>
          <a:endParaRPr lang="uk-UA" sz="2400" kern="1200" dirty="0"/>
        </a:p>
      </dsp:txBody>
      <dsp:txXfrm>
        <a:off x="70391" y="1563608"/>
        <a:ext cx="8371967" cy="1301190"/>
      </dsp:txXfrm>
    </dsp:sp>
    <dsp:sp modelId="{02C59CE4-8A6B-4BF1-90AE-5338B6BEABF2}">
      <dsp:nvSpPr>
        <dsp:cNvPr id="0" name=""/>
        <dsp:cNvSpPr/>
      </dsp:nvSpPr>
      <dsp:spPr>
        <a:xfrm>
          <a:off x="0" y="4291974"/>
          <a:ext cx="8957025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5FCDD-E6CD-48BB-A622-7578C190A3DD}">
      <dsp:nvSpPr>
        <dsp:cNvPr id="0" name=""/>
        <dsp:cNvSpPr/>
      </dsp:nvSpPr>
      <dsp:spPr>
        <a:xfrm>
          <a:off x="0" y="3102528"/>
          <a:ext cx="8542364" cy="145856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36988" tIns="0" rIns="23698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Інформаційно-роз</a:t>
          </a:r>
          <a:r>
            <a:rPr lang="en-US" sz="2400" kern="1200" dirty="0" smtClean="0"/>
            <a:t>’</a:t>
          </a:r>
          <a:r>
            <a:rPr lang="uk-UA" sz="2400" kern="1200" dirty="0" err="1" smtClean="0"/>
            <a:t>яснювальна</a:t>
          </a:r>
          <a:r>
            <a:rPr lang="uk-UA" sz="2400" kern="1200" dirty="0" smtClean="0"/>
            <a:t> робота з метою  залучення  адвокатів, юристів, об</a:t>
          </a:r>
          <a:r>
            <a:rPr lang="en-US" sz="2400" kern="1200" dirty="0" smtClean="0"/>
            <a:t>’</a:t>
          </a:r>
          <a:r>
            <a:rPr lang="uk-UA" sz="2400" kern="1200" dirty="0" smtClean="0"/>
            <a:t>єднань  до надання безоплатної правової  допомоги</a:t>
          </a:r>
          <a:endParaRPr lang="uk-UA" sz="2400" kern="1200" dirty="0"/>
        </a:p>
      </dsp:txBody>
      <dsp:txXfrm>
        <a:off x="71201" y="3173729"/>
        <a:ext cx="8399962" cy="131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40" y="2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4AC9F69D-3751-3A43-ACAF-9875F775D439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40" y="9440648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2756AA7C-A2FC-CB44-8C4B-E6A6CF6AC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30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12B3C985-52BC-5E41-A233-183EDC462842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6966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6EDCE683-08AF-C543-840C-B5572993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69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7A33FC-19A4-437D-A4BA-3771D0F3B885}" type="slidenum">
              <a:rPr lang="ru-RU" sz="1200" b="0" i="0" smtClean="0"/>
              <a:pPr eaLnBrk="1" hangingPunct="1"/>
              <a:t>3</a:t>
            </a:fld>
            <a:endParaRPr lang="ru-RU" sz="1200" b="0" i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46125"/>
            <a:ext cx="526732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E683-08AF-C543-840C-B557299316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9938" y="755650"/>
            <a:ext cx="52673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721" y="4721186"/>
            <a:ext cx="5445760" cy="447270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9938" y="755650"/>
            <a:ext cx="5267325" cy="3727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721" y="4721186"/>
            <a:ext cx="5445760" cy="447270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46125"/>
            <a:ext cx="5267325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E683-08AF-C543-840C-B557299316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E683-08AF-C543-840C-B5572993162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769938" y="746125"/>
            <a:ext cx="5267325" cy="3725863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66994-A659-4584-8F22-0D1C4E526C28}" type="slidenum">
              <a:rPr lang="uk-UA" smtClean="0">
                <a:solidFill>
                  <a:prstClr val="black"/>
                </a:solidFill>
              </a:rPr>
              <a:pPr/>
              <a:t>22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4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E683-08AF-C543-840C-B557299316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0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B05D-9295-944A-A16B-F3AFC9419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4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83EB-D779-DB4F-A719-28C959C40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FD5B-F451-554B-B1BE-21E1197A5B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0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0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8" y="4859833"/>
            <a:ext cx="9085342" cy="15020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8" y="3205473"/>
            <a:ext cx="9085342" cy="165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7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81"/>
            <a:ext cx="4720816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81"/>
            <a:ext cx="4720816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2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46" y="1692892"/>
            <a:ext cx="4722671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46" y="2398408"/>
            <a:ext cx="4722671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1" y="1692892"/>
            <a:ext cx="4724526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1" y="2398408"/>
            <a:ext cx="4724526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0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4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45" y="301113"/>
            <a:ext cx="3516489" cy="12814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1" y="301129"/>
            <a:ext cx="5975246" cy="6454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45" y="1582598"/>
            <a:ext cx="3516489" cy="5173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6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8C7-4269-F045-B2C4-C453AB0D4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59" y="5293995"/>
            <a:ext cx="6413183" cy="6249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59" y="675755"/>
            <a:ext cx="6413183" cy="45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59" y="5918981"/>
            <a:ext cx="6413183" cy="887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8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76" y="302866"/>
            <a:ext cx="2404943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38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48" y="2349399"/>
            <a:ext cx="9085342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0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23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1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8" y="4859833"/>
            <a:ext cx="9085342" cy="15020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8" y="3205471"/>
            <a:ext cx="9085342" cy="165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79"/>
            <a:ext cx="4720816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79"/>
            <a:ext cx="4720816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9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44" y="1692892"/>
            <a:ext cx="4722671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44" y="2398408"/>
            <a:ext cx="4722671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1" y="1692892"/>
            <a:ext cx="4724526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1" y="2398408"/>
            <a:ext cx="4724526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7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13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8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3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37F8-B27C-1743-92D2-B7C741FFA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5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43" y="301113"/>
            <a:ext cx="3516489" cy="12814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1" y="301127"/>
            <a:ext cx="5975246" cy="6454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43" y="1582598"/>
            <a:ext cx="3516489" cy="5173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59" y="5293995"/>
            <a:ext cx="6413183" cy="6249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59" y="675755"/>
            <a:ext cx="6413183" cy="45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59" y="5918981"/>
            <a:ext cx="6413183" cy="887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06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1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74" y="302866"/>
            <a:ext cx="2404943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3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48" y="2349396"/>
            <a:ext cx="9085342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04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10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27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8" y="4859833"/>
            <a:ext cx="9085342" cy="15020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8" y="3205468"/>
            <a:ext cx="9085342" cy="165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19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76"/>
            <a:ext cx="4720816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76"/>
            <a:ext cx="4720816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0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41" y="1692892"/>
            <a:ext cx="4722671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41" y="2398408"/>
            <a:ext cx="4722671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1" y="1692892"/>
            <a:ext cx="4724526" cy="705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1" y="2398408"/>
            <a:ext cx="4724526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00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44" y="1764680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402" y="1764680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B33D-F484-6B42-954D-AFDA176E05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0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2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40" y="301113"/>
            <a:ext cx="3516489" cy="12814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1" y="301124"/>
            <a:ext cx="5975246" cy="6454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40" y="1582598"/>
            <a:ext cx="3516489" cy="5173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6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56" y="5293995"/>
            <a:ext cx="6413183" cy="6249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56" y="675755"/>
            <a:ext cx="6413183" cy="45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56" y="5918981"/>
            <a:ext cx="6413183" cy="887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23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42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71" y="302866"/>
            <a:ext cx="2404943" cy="6452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302866"/>
            <a:ext cx="7036687" cy="6452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55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B05D-9295-944A-A16B-F3AFC9419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28C7-4269-F045-B2C4-C453AB0D4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37F8-B27C-1743-92D2-B7C741FFA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B33D-F484-6B42-954D-AFDA176E05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3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1771-F559-CB42-A4E8-8941B4CE33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9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45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45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1771-F559-CB42-A4E8-8941B4CE33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32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FAD5-E9C4-1F44-8FB4-B55079D7B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3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312A-BD37-B546-B816-C5A94E574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60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19B7-2162-3949-BE6E-764CAE77B5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52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0C9-FC93-254A-803F-5F274C3AE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4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83EB-D779-DB4F-A719-28C959C40E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93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FD5B-F451-554B-B1BE-21E1197A5B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FAD5-E9C4-1F44-8FB4-B55079D7B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312A-BD37-B546-B816-C5A94E574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19B7-2162-3949-BE6E-764CAE77B5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5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20C9-FC93-254A-803F-5F274C3AE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80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ECC7-5867-D845-BFC1-AF3F624DA2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63" y="7009643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5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81"/>
            <a:ext cx="9619774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63" y="7009643"/>
            <a:ext cx="338473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1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79"/>
            <a:ext cx="9619774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63" y="7009643"/>
            <a:ext cx="338473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1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2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76"/>
            <a:ext cx="9619774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05.12.2016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60" y="7009643"/>
            <a:ext cx="338473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1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0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ECC7-5867-D845-BFC1-AF3F624DA2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hostka.sumy@legalaid.gov.ua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/>
              <a:t>Презентація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/>
              <a:t>«Стан </a:t>
            </a:r>
            <a:r>
              <a:rPr lang="ru-RU" sz="4400" b="1" i="1" dirty="0" err="1"/>
              <a:t>розвитку</a:t>
            </a:r>
            <a:r>
              <a:rPr lang="ru-RU" sz="4400" b="1" i="1" dirty="0"/>
              <a:t> </a:t>
            </a:r>
            <a:r>
              <a:rPr lang="ru-RU" sz="4400" b="1" i="1" dirty="0" err="1"/>
              <a:t>безоплатної</a:t>
            </a:r>
            <a:r>
              <a:rPr lang="ru-RU" sz="4400" b="1" i="1" dirty="0"/>
              <a:t> </a:t>
            </a:r>
            <a:r>
              <a:rPr lang="ru-RU" sz="4400" b="1" i="1" dirty="0" err="1"/>
              <a:t>правової</a:t>
            </a:r>
            <a:r>
              <a:rPr lang="ru-RU" sz="4400" b="1" i="1" dirty="0"/>
              <a:t> </a:t>
            </a:r>
            <a:r>
              <a:rPr lang="ru-RU" sz="4400" b="1" i="1" dirty="0" err="1"/>
              <a:t>допомоги</a:t>
            </a:r>
            <a:r>
              <a:rPr lang="ru-RU" sz="4400" b="1" i="1" dirty="0"/>
              <a:t> в </a:t>
            </a:r>
            <a:r>
              <a:rPr lang="ru-RU" sz="4400" b="1" i="1" dirty="0" err="1"/>
              <a:t>Україні</a:t>
            </a:r>
            <a:r>
              <a:rPr lang="ru-RU" sz="4400" b="1" i="1" dirty="0"/>
              <a:t>. </a:t>
            </a:r>
            <a:r>
              <a:rPr lang="ru-RU" sz="4400" b="1" i="1" dirty="0" err="1"/>
              <a:t>Діяльність</a:t>
            </a:r>
            <a:r>
              <a:rPr lang="ru-RU" sz="4400" b="1" i="1" dirty="0"/>
              <a:t> </a:t>
            </a:r>
            <a:r>
              <a:rPr lang="ru-RU" sz="4400" b="1" i="1" dirty="0" err="1"/>
              <a:t>Шосткинського</a:t>
            </a:r>
            <a:r>
              <a:rPr lang="ru-RU" sz="4400" b="1" i="1" dirty="0"/>
              <a:t> </a:t>
            </a:r>
            <a:r>
              <a:rPr lang="ru-RU" sz="4400" b="1" i="1" dirty="0" err="1"/>
              <a:t>місцевого</a:t>
            </a:r>
            <a:r>
              <a:rPr lang="ru-RU" sz="4400" b="1" i="1" dirty="0"/>
              <a:t> центру з </a:t>
            </a:r>
            <a:r>
              <a:rPr lang="ru-RU" sz="4400" b="1" i="1" dirty="0" err="1"/>
              <a:t>надання</a:t>
            </a:r>
            <a:r>
              <a:rPr lang="ru-RU" sz="4400" b="1" i="1" dirty="0"/>
              <a:t> </a:t>
            </a:r>
            <a:r>
              <a:rPr lang="ru-RU" sz="4400" b="1" i="1" dirty="0" err="1"/>
              <a:t>безоплатної</a:t>
            </a:r>
            <a:r>
              <a:rPr lang="ru-RU" sz="4400" b="1" i="1" dirty="0"/>
              <a:t> </a:t>
            </a:r>
            <a:r>
              <a:rPr lang="ru-RU" sz="4400" b="1" i="1" dirty="0" err="1"/>
              <a:t>вторинної</a:t>
            </a:r>
            <a:r>
              <a:rPr lang="ru-RU" sz="4400" b="1" i="1" dirty="0"/>
              <a:t> </a:t>
            </a:r>
            <a:r>
              <a:rPr lang="ru-RU" sz="4400" b="1" i="1" dirty="0" err="1"/>
              <a:t>правової</a:t>
            </a:r>
            <a:r>
              <a:rPr lang="ru-RU" sz="4400" b="1" i="1" dirty="0"/>
              <a:t> </a:t>
            </a:r>
            <a:r>
              <a:rPr lang="ru-RU" sz="4400" b="1" i="1" dirty="0" err="1" smtClean="0"/>
              <a:t>допомоги</a:t>
            </a:r>
            <a:r>
              <a:rPr lang="ru-RU" sz="4400" b="1" i="1" dirty="0" smtClean="0"/>
              <a:t>. </a:t>
            </a:r>
            <a:r>
              <a:rPr lang="ru-RU" sz="4400" b="1" i="1" dirty="0" err="1" smtClean="0"/>
              <a:t>Форми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співпраці</a:t>
            </a:r>
            <a:r>
              <a:rPr lang="ru-RU" sz="4400" b="1" i="1" dirty="0" smtClean="0"/>
              <a:t>  центру з органами </a:t>
            </a:r>
            <a:r>
              <a:rPr lang="ru-RU" sz="4400" b="1" i="1" dirty="0" err="1" smtClean="0"/>
              <a:t>місцевого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самоврядування</a:t>
            </a:r>
            <a:r>
              <a:rPr lang="ru-RU" sz="4400" b="1" i="1" dirty="0" smtClean="0"/>
              <a:t>»</a:t>
            </a:r>
            <a:endParaRPr lang="ru-RU" sz="4400" b="1" i="1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2" y="485030"/>
            <a:ext cx="1737713" cy="12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6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9" y="553769"/>
            <a:ext cx="8278492" cy="65074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>
                <a:solidFill>
                  <a:srgbClr val="185321"/>
                </a:solidFill>
              </a:rPr>
              <a:t>Підстава для відкриття центрів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5" y="218058"/>
            <a:ext cx="973136" cy="67143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163" y="167877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534431" y="1764680"/>
            <a:ext cx="9849405" cy="4991131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900" b="1" i="1" dirty="0" smtClean="0">
                <a:solidFill>
                  <a:schemeClr val="bg1"/>
                </a:solidFill>
                <a:ea typeface="+mj-ea"/>
                <a:cs typeface="+mj-cs"/>
              </a:rPr>
              <a:t>Конституційне </a:t>
            </a:r>
            <a:r>
              <a:rPr lang="uk-UA" sz="3900" b="1" i="1" dirty="0">
                <a:solidFill>
                  <a:schemeClr val="bg1"/>
                </a:solidFill>
                <a:ea typeface="+mj-ea"/>
                <a:cs typeface="+mj-cs"/>
              </a:rPr>
              <a:t>право кожного на захист безоплатно, у випадках передбачених </a:t>
            </a:r>
            <a:r>
              <a:rPr lang="uk-UA" sz="3900" b="1" i="1" dirty="0" smtClean="0">
                <a:solidFill>
                  <a:schemeClr val="bg1"/>
                </a:solidFill>
                <a:ea typeface="+mj-ea"/>
                <a:cs typeface="+mj-cs"/>
              </a:rPr>
              <a:t>законом</a:t>
            </a:r>
          </a:p>
          <a:p>
            <a:pPr algn="just"/>
            <a:r>
              <a:rPr lang="uk-UA" sz="3900" b="1" i="1" dirty="0" smtClean="0">
                <a:solidFill>
                  <a:schemeClr val="bg1"/>
                </a:solidFill>
                <a:ea typeface="+mj-ea"/>
                <a:cs typeface="+mj-cs"/>
              </a:rPr>
              <a:t>Національне законодавство та низка </a:t>
            </a:r>
            <a:r>
              <a:rPr lang="uk-UA" sz="3900" b="1" i="1" dirty="0">
                <a:solidFill>
                  <a:schemeClr val="bg1"/>
                </a:solidFill>
                <a:ea typeface="+mj-ea"/>
                <a:cs typeface="+mj-cs"/>
              </a:rPr>
              <a:t>міжнародних зобов'язань </a:t>
            </a:r>
            <a:r>
              <a:rPr lang="uk-UA" sz="3900" b="1" i="1" dirty="0" smtClean="0">
                <a:solidFill>
                  <a:schemeClr val="bg1"/>
                </a:solidFill>
                <a:ea typeface="+mj-ea"/>
                <a:cs typeface="+mj-cs"/>
              </a:rPr>
              <a:t>України, зокрема, Конвенція </a:t>
            </a:r>
            <a:r>
              <a:rPr lang="uk-UA" sz="3900" b="1" i="1" dirty="0">
                <a:solidFill>
                  <a:schemeClr val="bg1"/>
                </a:solidFill>
                <a:ea typeface="+mj-ea"/>
                <a:cs typeface="+mj-cs"/>
              </a:rPr>
              <a:t>про захист прав людини </a:t>
            </a:r>
            <a:r>
              <a:rPr lang="uk-UA" sz="3900" b="1" i="1" dirty="0" smtClean="0">
                <a:solidFill>
                  <a:schemeClr val="bg1"/>
                </a:solidFill>
                <a:ea typeface="+mj-ea"/>
                <a:cs typeface="+mj-cs"/>
              </a:rPr>
              <a:t>і основоположних  свобод</a:t>
            </a:r>
            <a:endParaRPr lang="uk-UA" sz="3900" b="1" i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just"/>
            <a:r>
              <a:rPr lang="uk-UA" sz="3900" b="1" i="1" dirty="0">
                <a:solidFill>
                  <a:schemeClr val="bg1"/>
                </a:solidFill>
                <a:ea typeface="+mj-ea"/>
                <a:cs typeface="+mj-cs"/>
              </a:rPr>
              <a:t>Завдання місцевих центрів – забезпечення цього </a:t>
            </a:r>
            <a:r>
              <a:rPr lang="uk-UA" sz="3900" b="1" i="1" dirty="0" smtClean="0">
                <a:solidFill>
                  <a:schemeClr val="bg1"/>
                </a:solidFill>
                <a:ea typeface="+mj-ea"/>
                <a:cs typeface="+mj-cs"/>
              </a:rPr>
              <a:t>права</a:t>
            </a:r>
            <a:endParaRPr lang="ru-RU" sz="3900" b="1" i="1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uk-UA" dirty="0" smtClean="0">
              <a:solidFill>
                <a:srgbClr val="185321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47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887" y="130815"/>
            <a:ext cx="9619774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79" y="3198177"/>
            <a:ext cx="3840480" cy="256032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2" y="1089780"/>
            <a:ext cx="9620250" cy="6322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0138" y="348587"/>
            <a:ext cx="53435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1" y="764084"/>
            <a:ext cx="7839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185321"/>
                </a:solidFill>
              </a:rPr>
              <a:t>Надзвичайно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важливим</a:t>
            </a:r>
            <a:r>
              <a:rPr lang="ru-RU" sz="3200" b="1" dirty="0">
                <a:solidFill>
                  <a:srgbClr val="185321"/>
                </a:solidFill>
              </a:rPr>
              <a:t> у </a:t>
            </a:r>
            <a:r>
              <a:rPr lang="ru-RU" sz="3200" b="1" dirty="0" err="1">
                <a:solidFill>
                  <a:srgbClr val="185321"/>
                </a:solidFill>
              </a:rPr>
              <a:t>розвитку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правової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держави</a:t>
            </a:r>
            <a:r>
              <a:rPr lang="ru-RU" sz="3200" b="1" dirty="0">
                <a:solidFill>
                  <a:srgbClr val="185321"/>
                </a:solidFill>
              </a:rPr>
              <a:t> є </a:t>
            </a:r>
            <a:r>
              <a:rPr lang="ru-RU" sz="3200" b="1" dirty="0" err="1">
                <a:solidFill>
                  <a:srgbClr val="185321"/>
                </a:solidFill>
              </a:rPr>
              <a:t>рівноправність</a:t>
            </a:r>
            <a:r>
              <a:rPr lang="ru-RU" sz="3200" b="1" dirty="0">
                <a:solidFill>
                  <a:srgbClr val="185321"/>
                </a:solidFill>
              </a:rPr>
              <a:t> у </a:t>
            </a:r>
            <a:r>
              <a:rPr lang="ru-RU" sz="3200" b="1" dirty="0" err="1">
                <a:solidFill>
                  <a:srgbClr val="185321"/>
                </a:solidFill>
              </a:rPr>
              <a:t>праві</a:t>
            </a:r>
            <a:r>
              <a:rPr lang="ru-RU" sz="3200" b="1" dirty="0">
                <a:solidFill>
                  <a:srgbClr val="185321"/>
                </a:solidFill>
              </a:rPr>
              <a:t> на </a:t>
            </a:r>
            <a:r>
              <a:rPr lang="ru-RU" sz="3200" b="1" dirty="0" err="1">
                <a:solidFill>
                  <a:srgbClr val="185321"/>
                </a:solidFill>
              </a:rPr>
              <a:t>захист</a:t>
            </a:r>
            <a:r>
              <a:rPr lang="ru-RU" sz="3200" b="1" dirty="0">
                <a:solidFill>
                  <a:srgbClr val="185321"/>
                </a:solidFill>
              </a:rPr>
              <a:t> у судовому </a:t>
            </a:r>
            <a:r>
              <a:rPr lang="ru-RU" sz="3200" b="1" dirty="0" err="1">
                <a:solidFill>
                  <a:srgbClr val="185321"/>
                </a:solidFill>
              </a:rPr>
              <a:t>процесі</a:t>
            </a:r>
            <a:r>
              <a:rPr lang="ru-RU" sz="3200" b="1" dirty="0">
                <a:solidFill>
                  <a:srgbClr val="185321"/>
                </a:solidFill>
              </a:rPr>
              <a:t>. </a:t>
            </a:r>
            <a:r>
              <a:rPr lang="ru-RU" sz="3200" b="1" dirty="0" err="1">
                <a:solidFill>
                  <a:srgbClr val="185321"/>
                </a:solidFill>
              </a:rPr>
              <a:t>Саме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це</a:t>
            </a:r>
            <a:r>
              <a:rPr lang="ru-RU" sz="3200" b="1" dirty="0">
                <a:solidFill>
                  <a:srgbClr val="185321"/>
                </a:solidFill>
              </a:rPr>
              <a:t> і </a:t>
            </a:r>
            <a:r>
              <a:rPr lang="ru-RU" sz="3200" b="1" dirty="0" err="1">
                <a:solidFill>
                  <a:srgbClr val="185321"/>
                </a:solidFill>
              </a:rPr>
              <a:t>повинні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забезпечити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місцеві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центри</a:t>
            </a:r>
            <a:r>
              <a:rPr lang="ru-RU" sz="3200" b="1" dirty="0">
                <a:solidFill>
                  <a:srgbClr val="185321"/>
                </a:solidFill>
              </a:rPr>
              <a:t>. </a:t>
            </a:r>
            <a:r>
              <a:rPr lang="ru-RU" sz="3200" b="1" dirty="0" err="1">
                <a:solidFill>
                  <a:srgbClr val="185321"/>
                </a:solidFill>
              </a:rPr>
              <a:t>Які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працюватимуть</a:t>
            </a:r>
            <a:r>
              <a:rPr lang="ru-RU" sz="3200" b="1" dirty="0">
                <a:solidFill>
                  <a:srgbClr val="185321"/>
                </a:solidFill>
              </a:rPr>
              <a:t> з адвокатами. Для </a:t>
            </a:r>
            <a:r>
              <a:rPr lang="ru-RU" sz="3200" b="1" dirty="0" err="1">
                <a:solidFill>
                  <a:srgbClr val="185321"/>
                </a:solidFill>
              </a:rPr>
              <a:t>людини</a:t>
            </a:r>
            <a:r>
              <a:rPr lang="ru-RU" sz="3200" b="1" dirty="0">
                <a:solidFill>
                  <a:srgbClr val="185321"/>
                </a:solidFill>
              </a:rPr>
              <a:t>, </a:t>
            </a:r>
            <a:r>
              <a:rPr lang="ru-RU" sz="3200" b="1" dirty="0" err="1">
                <a:solidFill>
                  <a:srgbClr val="185321"/>
                </a:solidFill>
              </a:rPr>
              <a:t>якій</a:t>
            </a:r>
            <a:r>
              <a:rPr lang="ru-RU" sz="3200" b="1" dirty="0">
                <a:solidFill>
                  <a:srgbClr val="185321"/>
                </a:solidFill>
              </a:rPr>
              <a:t> за законом </a:t>
            </a:r>
            <a:r>
              <a:rPr lang="ru-RU" sz="3200" b="1" dirty="0" err="1">
                <a:solidFill>
                  <a:srgbClr val="185321"/>
                </a:solidFill>
              </a:rPr>
              <a:t>надається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безоплатна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правова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допомога</a:t>
            </a:r>
            <a:r>
              <a:rPr lang="ru-RU" sz="3200" b="1" dirty="0">
                <a:solidFill>
                  <a:srgbClr val="185321"/>
                </a:solidFill>
              </a:rPr>
              <a:t>, </a:t>
            </a:r>
            <a:r>
              <a:rPr lang="ru-RU" sz="3200" b="1" dirty="0" err="1">
                <a:solidFill>
                  <a:srgbClr val="185321"/>
                </a:solidFill>
              </a:rPr>
              <a:t>послуги</a:t>
            </a:r>
            <a:r>
              <a:rPr lang="ru-RU" sz="3200" b="1" dirty="0">
                <a:solidFill>
                  <a:srgbClr val="185321"/>
                </a:solidFill>
              </a:rPr>
              <a:t> адвоката </a:t>
            </a:r>
            <a:r>
              <a:rPr lang="ru-RU" sz="3200" b="1" dirty="0" err="1">
                <a:solidFill>
                  <a:srgbClr val="185321"/>
                </a:solidFill>
              </a:rPr>
              <a:t>будуть</a:t>
            </a:r>
            <a:r>
              <a:rPr lang="ru-RU" sz="3200" b="1" dirty="0">
                <a:solidFill>
                  <a:srgbClr val="185321"/>
                </a:solidFill>
              </a:rPr>
              <a:t> </a:t>
            </a:r>
            <a:r>
              <a:rPr lang="ru-RU" sz="3200" b="1" dirty="0" err="1">
                <a:solidFill>
                  <a:srgbClr val="185321"/>
                </a:solidFill>
              </a:rPr>
              <a:t>безоплатними</a:t>
            </a:r>
            <a:r>
              <a:rPr lang="ru-RU" sz="3200" b="1" dirty="0">
                <a:solidFill>
                  <a:srgbClr val="185321"/>
                </a:solidFill>
              </a:rPr>
              <a:t> – за </a:t>
            </a:r>
            <a:r>
              <a:rPr lang="ru-RU" sz="3200" b="1" dirty="0" err="1">
                <a:solidFill>
                  <a:srgbClr val="185321"/>
                </a:solidFill>
              </a:rPr>
              <a:t>це</a:t>
            </a:r>
            <a:r>
              <a:rPr lang="ru-RU" sz="3200" b="1" dirty="0">
                <a:solidFill>
                  <a:srgbClr val="185321"/>
                </a:solidFill>
              </a:rPr>
              <a:t> заплатить держава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31" y="5758497"/>
            <a:ext cx="2097088" cy="13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74226" y="552450"/>
            <a:ext cx="8626974" cy="1467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ctr">
              <a:lnSpc>
                <a:spcPct val="90000"/>
              </a:lnSpc>
              <a:tabLst>
                <a:tab pos="0" algn="l"/>
                <a:tab pos="1042873" algn="l"/>
                <a:tab pos="2085746" algn="l"/>
                <a:tab pos="3128620" algn="l"/>
                <a:tab pos="4171493" algn="l"/>
                <a:tab pos="5214366" algn="l"/>
                <a:tab pos="6257239" algn="l"/>
                <a:tab pos="7300112" algn="l"/>
                <a:tab pos="8342986" algn="l"/>
                <a:tab pos="9385859" algn="l"/>
                <a:tab pos="10428732" algn="l"/>
                <a:tab pos="11471605" algn="l"/>
              </a:tabLst>
            </a:pPr>
            <a:r>
              <a:rPr lang="uk-UA" sz="4000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Шосткинський</a:t>
            </a:r>
            <a:r>
              <a:rPr lang="uk-UA" sz="4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місцевий центр з надання безоплатної вторинної правової допомоги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>
          <a:xfrm>
            <a:off x="828676" y="2247900"/>
            <a:ext cx="9143676" cy="4464130"/>
          </a:xfrm>
          <a:ln/>
        </p:spPr>
        <p:txBody>
          <a:bodyPr anchor="t"/>
          <a:lstStyle/>
          <a:p>
            <a:pPr marL="391077" indent="-389267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3600" b="1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err="1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3600" b="1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2015 року -  початок </a:t>
            </a:r>
            <a:r>
              <a:rPr lang="ru-RU" sz="3600" b="1" dirty="0" err="1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600" b="1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Центру</a:t>
            </a:r>
            <a:endParaRPr lang="ru-RU" sz="3600" b="1" i="1" dirty="0">
              <a:solidFill>
                <a:srgbClr val="185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077" indent="-389267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uk-UA" sz="23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Директор – </a:t>
            </a:r>
            <a:r>
              <a:rPr lang="uk-UA" sz="2300" b="1" i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Гудіма</a:t>
            </a:r>
            <a:r>
              <a:rPr lang="uk-UA" sz="23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Микола Васильович		</a:t>
            </a:r>
            <a:r>
              <a:rPr lang="uk-UA" sz="23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uk-UA" sz="32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</a:t>
            </a:r>
            <a:br>
              <a:rPr lang="uk-UA" sz="32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077" indent="-389267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3200" dirty="0">
                <a:solidFill>
                  <a:srgbClr val="003366"/>
                </a:solidFill>
              </a:rPr>
              <a:t/>
            </a:r>
            <a:br>
              <a:rPr lang="ru-RU" sz="3200" dirty="0">
                <a:solidFill>
                  <a:srgbClr val="003366"/>
                </a:solidFill>
              </a:rPr>
            </a:br>
            <a:endParaRPr lang="ru-RU" sz="3200" dirty="0">
              <a:solidFill>
                <a:srgbClr val="003366"/>
              </a:solidFill>
            </a:endParaRPr>
          </a:p>
          <a:p>
            <a:pPr marL="391077" indent="-389267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ru-RU" sz="3200" dirty="0">
              <a:solidFill>
                <a:srgbClr val="003366"/>
              </a:solidFill>
            </a:endParaRPr>
          </a:p>
        </p:txBody>
      </p:sp>
      <p:pic>
        <p:nvPicPr>
          <p:cNvPr id="7" name="Рисунок 6" descr="IMG_8480.JPG"/>
          <p:cNvPicPr>
            <a:picLocks noChangeAspect="1"/>
          </p:cNvPicPr>
          <p:nvPr/>
        </p:nvPicPr>
        <p:blipFill>
          <a:blip r:embed="rId3" cstate="print"/>
          <a:srcRect t="5797" r="28261"/>
          <a:stretch>
            <a:fillRect/>
          </a:stretch>
        </p:blipFill>
        <p:spPr>
          <a:xfrm>
            <a:off x="4418429" y="4053038"/>
            <a:ext cx="2861843" cy="2658992"/>
          </a:xfrm>
          <a:prstGeom prst="rect">
            <a:avLst/>
          </a:prstGeom>
        </p:spPr>
      </p:pic>
      <p:pic>
        <p:nvPicPr>
          <p:cNvPr id="9" name="Рисунок 8" descr="IMG_8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4443" y="4972557"/>
            <a:ext cx="3114359" cy="2352066"/>
          </a:xfrm>
          <a:prstGeom prst="rect">
            <a:avLst/>
          </a:prstGeom>
        </p:spPr>
      </p:pic>
      <p:pic>
        <p:nvPicPr>
          <p:cNvPr id="10" name="Рисунок 9" descr="1479506_489789394452063_168428651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0396" y="0"/>
            <a:ext cx="1192237" cy="11247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162425"/>
            <a:ext cx="3835400" cy="2876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02726" y="247650"/>
            <a:ext cx="9094620" cy="1276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>
              <a:lnSpc>
                <a:spcPct val="90000"/>
              </a:lnSpc>
              <a:tabLst>
                <a:tab pos="0" algn="l"/>
                <a:tab pos="1042873" algn="l"/>
                <a:tab pos="2085746" algn="l"/>
                <a:tab pos="3128620" algn="l"/>
                <a:tab pos="4171493" algn="l"/>
                <a:tab pos="5214366" algn="l"/>
                <a:tab pos="6257239" algn="l"/>
                <a:tab pos="7300112" algn="l"/>
                <a:tab pos="8342986" algn="l"/>
                <a:tab pos="9385859" algn="l"/>
                <a:tab pos="10428732" algn="l"/>
                <a:tab pos="11471605" algn="l"/>
              </a:tabLst>
            </a:pPr>
            <a:r>
              <a:rPr lang="uk-UA" sz="3600" b="1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Шосткинський</a:t>
            </a:r>
            <a:r>
              <a:rPr lang="uk-UA" sz="36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місцевий центр з надання безоплатної вторинної правової допомоги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876425"/>
            <a:ext cx="9400851" cy="4835605"/>
          </a:xfrm>
          <a:ln/>
        </p:spPr>
        <p:txBody>
          <a:bodyPr anchor="t">
            <a:normAutofit/>
          </a:bodyPr>
          <a:lstStyle/>
          <a:p>
            <a:pPr marL="1810" indent="0" algn="l">
              <a:spcBef>
                <a:spcPts val="798"/>
              </a:spcBef>
              <a:buSzPct val="75000"/>
              <a:buNone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3600" b="1" dirty="0" err="1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Територ</a:t>
            </a:r>
            <a:r>
              <a:rPr lang="uk-UA" sz="3600" b="1" dirty="0" err="1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3600" b="1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обслуговування:</a:t>
            </a:r>
          </a:p>
          <a:p>
            <a:pPr marL="1810" indent="0" algn="l">
              <a:spcBef>
                <a:spcPts val="798"/>
              </a:spcBef>
              <a:buSzPct val="75000"/>
              <a:buNone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4000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000" dirty="0" err="1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Шостка</a:t>
            </a: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Шосткинський</a:t>
            </a: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4000" dirty="0">
              <a:solidFill>
                <a:srgbClr val="185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0" indent="0" algn="l">
              <a:spcBef>
                <a:spcPts val="798"/>
              </a:spcBef>
              <a:buSzPct val="75000"/>
              <a:buNone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4000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4000" dirty="0" err="1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Глухівський</a:t>
            </a: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4000" dirty="0">
              <a:solidFill>
                <a:srgbClr val="185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0" indent="0" algn="l">
              <a:spcBef>
                <a:spcPts val="798"/>
              </a:spcBef>
              <a:buSzPct val="75000"/>
              <a:buNone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4000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4000" dirty="0" err="1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Ямпільський</a:t>
            </a: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4000" dirty="0">
              <a:solidFill>
                <a:srgbClr val="185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10" indent="0" algn="l">
              <a:spcBef>
                <a:spcPts val="798"/>
              </a:spcBef>
              <a:buSzPct val="75000"/>
              <a:buNone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4000" dirty="0" err="1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Середино-Будський</a:t>
            </a: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marL="1810" indent="0" algn="l">
              <a:spcBef>
                <a:spcPts val="798"/>
              </a:spcBef>
              <a:buSzPct val="75000"/>
              <a:buNone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dirty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err="1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Кролевецький</a:t>
            </a:r>
            <a:r>
              <a:rPr lang="ru-RU" sz="4000" dirty="0" smtClean="0">
                <a:solidFill>
                  <a:srgbClr val="18532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4000" dirty="0">
              <a:solidFill>
                <a:srgbClr val="1853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uk-UA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uk-UA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uk-UA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uk-UA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uk-UA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uk-UA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ru-RU" sz="3200" dirty="0">
              <a:solidFill>
                <a:srgbClr val="003366"/>
              </a:solidFill>
            </a:endParaRPr>
          </a:p>
          <a:p>
            <a:pPr marL="391077" indent="-389267" algn="l">
              <a:spcBef>
                <a:spcPts val="798"/>
              </a:spcBef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ru-RU" sz="3200" dirty="0">
              <a:solidFill>
                <a:srgbClr val="003366"/>
              </a:solidFill>
            </a:endParaRPr>
          </a:p>
          <a:p>
            <a:pPr marL="389267" indent="-387456" algn="l">
              <a:spcBef>
                <a:spcPts val="798"/>
              </a:spcBef>
              <a:buClr>
                <a:srgbClr val="003366"/>
              </a:buClr>
              <a:buSzPct val="75000"/>
              <a:tabLst>
                <a:tab pos="1041063" algn="l"/>
                <a:tab pos="2083936" algn="l"/>
                <a:tab pos="3126810" algn="l"/>
                <a:tab pos="4169683" algn="l"/>
                <a:tab pos="5212556" algn="l"/>
                <a:tab pos="6255429" algn="l"/>
                <a:tab pos="7298302" algn="l"/>
                <a:tab pos="8341176" algn="l"/>
                <a:tab pos="9384049" algn="l"/>
                <a:tab pos="10426922" algn="l"/>
                <a:tab pos="11469795" algn="l"/>
              </a:tabLst>
            </a:pPr>
            <a:endParaRPr lang="ru-RU" sz="3200" dirty="0">
              <a:solidFill>
                <a:srgbClr val="003366"/>
              </a:solidFill>
            </a:endParaRPr>
          </a:p>
        </p:txBody>
      </p:sp>
      <p:pic>
        <p:nvPicPr>
          <p:cNvPr id="6" name="Рисунок 5" descr="1479506_489789394452063_16842865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0396" y="399228"/>
            <a:ext cx="1192237" cy="11247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18" y="1240317"/>
            <a:ext cx="3428520" cy="582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34432" y="302868"/>
            <a:ext cx="8262727" cy="1260475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185321"/>
                </a:solidFill>
              </a:rPr>
              <a:t>Організаційна структура місцевого центру з надання БВПД</a:t>
            </a:r>
            <a:endParaRPr lang="uk-UA" sz="4400" b="1" dirty="0">
              <a:solidFill>
                <a:srgbClr val="18532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graphicFrame>
        <p:nvGraphicFramePr>
          <p:cNvPr id="33" name="Объект 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6683086"/>
              </p:ext>
            </p:extLst>
          </p:nvPr>
        </p:nvGraphicFramePr>
        <p:xfrm>
          <a:off x="4693034" y="1563343"/>
          <a:ext cx="5461172" cy="519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6751654" y="110956"/>
            <a:ext cx="18473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 rot="10800000">
            <a:off x="1575351" y="18633"/>
            <a:ext cx="7537961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1863" algn="l"/>
              </a:tabLst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1863" algn="l"/>
              </a:tabLst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1863" algn="l"/>
              </a:tabLst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1863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163" y="167877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929077" y="374825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uk-UA" sz="2400" b="1" dirty="0">
              <a:solidFill>
                <a:srgbClr val="18532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1" name="Picture 2" descr="D:\Сашко Гриб\Заходи\20-22.06.15 установчий семінар\conec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08" y="2805229"/>
            <a:ext cx="4816638" cy="30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02868"/>
            <a:ext cx="10037550" cy="6983758"/>
          </a:xfr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8684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24263" y="254534"/>
            <a:ext cx="7505337" cy="74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2800" b="1" dirty="0" smtClean="0">
                <a:solidFill>
                  <a:srgbClr val="006600"/>
                </a:solidFill>
              </a:rPr>
              <a:t>КЛІЄНТИ СИСТЕМИ БПД з 01.07.2015</a:t>
            </a:r>
            <a:endParaRPr lang="uk-UA" sz="2800" b="1" dirty="0">
              <a:solidFill>
                <a:srgbClr val="00660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611376" y="1443221"/>
            <a:ext cx="758516" cy="5681154"/>
          </a:xfrm>
          <a:prstGeom prst="rightBrace">
            <a:avLst/>
          </a:prstGeom>
          <a:ln w="22225">
            <a:solidFill>
              <a:srgbClr val="286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9893" y="2926891"/>
            <a:ext cx="30117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uk-UA" sz="2400" b="1" dirty="0" smtClean="0">
                <a:solidFill>
                  <a:prstClr val="black"/>
                </a:solidFill>
              </a:rPr>
              <a:t>Категорії громадян,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uk-UA" sz="2400" b="1" dirty="0" smtClean="0">
                <a:solidFill>
                  <a:prstClr val="black"/>
                </a:solidFill>
              </a:rPr>
              <a:t>що мають право на безоплатну вторинну правову допомогу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defTabSz="914400"/>
            <a:r>
              <a:rPr lang="uk-UA" sz="2400" b="1" dirty="0" smtClean="0">
                <a:solidFill>
                  <a:prstClr val="black"/>
                </a:solidFill>
              </a:rPr>
              <a:t>(ст. 14 Закон </a:t>
            </a:r>
            <a:r>
              <a:rPr lang="uk-UA" sz="2400" b="1" dirty="0">
                <a:solidFill>
                  <a:prstClr val="black"/>
                </a:solidFill>
              </a:rPr>
              <a:t>У</a:t>
            </a:r>
            <a:r>
              <a:rPr lang="uk-UA" sz="2400" b="1" dirty="0" smtClean="0">
                <a:solidFill>
                  <a:prstClr val="black"/>
                </a:solidFill>
              </a:rPr>
              <a:t>країни «Про безоплатну правову допомогу»)  </a:t>
            </a:r>
            <a:endParaRPr lang="uk-UA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9734" y="106434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226" y="1443221"/>
            <a:ext cx="5772150" cy="573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5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6842" y="303489"/>
            <a:ext cx="8557621" cy="740438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 smtClean="0">
                <a:solidFill>
                  <a:srgbClr val="006600"/>
                </a:solidFill>
                <a:latin typeface="+mn-lt"/>
              </a:rPr>
              <a:t>КОНЦЕПЦІЯ ШИРОКОЇ ВІТРИНИ</a:t>
            </a:r>
            <a:endParaRPr lang="uk-UA" sz="28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4" y="2175310"/>
            <a:ext cx="10023814" cy="45814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9734" y="106434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79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62" y="303489"/>
            <a:ext cx="8245366" cy="740438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dirty="0" smtClean="0">
                <a:solidFill>
                  <a:srgbClr val="006600"/>
                </a:solidFill>
                <a:latin typeface="+mn-lt"/>
              </a:rPr>
              <a:t>КОНЦЕПЦІЯ ШИРОКОЇ ВІТРИНИ. ОСНОВНІ ПРАВИЛА</a:t>
            </a:r>
            <a:endParaRPr lang="uk-UA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1179564"/>
            <a:ext cx="10152044" cy="603857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uk-UA" sz="2800" b="1" i="1" dirty="0">
                <a:solidFill>
                  <a:schemeClr val="bg1"/>
                </a:solidFill>
                <a:ea typeface="+mj-ea"/>
                <a:cs typeface="+mj-cs"/>
              </a:rPr>
              <a:t>«</a:t>
            </a:r>
            <a:r>
              <a:rPr lang="uk-UA" sz="2800" b="1" i="1" dirty="0" smtClean="0">
                <a:solidFill>
                  <a:schemeClr val="bg1"/>
                </a:solidFill>
                <a:ea typeface="+mj-ea"/>
                <a:cs typeface="+mj-cs"/>
              </a:rPr>
              <a:t>Наші клієнти</a:t>
            </a:r>
            <a:r>
              <a:rPr lang="uk-UA" sz="2800" b="1" i="1" dirty="0">
                <a:solidFill>
                  <a:schemeClr val="bg1"/>
                </a:solidFill>
                <a:ea typeface="+mj-ea"/>
                <a:cs typeface="+mj-cs"/>
              </a:rPr>
              <a:t>» </a:t>
            </a:r>
            <a:r>
              <a:rPr lang="uk-UA" sz="2800" b="1" i="1" dirty="0" smtClean="0">
                <a:solidFill>
                  <a:schemeClr val="bg1"/>
                </a:solidFill>
                <a:ea typeface="+mj-ea"/>
                <a:cs typeface="+mj-cs"/>
              </a:rPr>
              <a:t>- усі відвідувачі, </a:t>
            </a:r>
            <a:r>
              <a:rPr lang="uk-UA" sz="2800" b="1" i="1" dirty="0">
                <a:solidFill>
                  <a:schemeClr val="bg1"/>
                </a:solidFill>
                <a:ea typeface="+mj-ea"/>
                <a:cs typeface="+mj-cs"/>
              </a:rPr>
              <a:t>які завітали/звернулися до місцевого центру за отриманням безоплатної правової допомоги або дотичної до правової допомоги, спілкуванню з якими приділяють свій робочий час працівники </a:t>
            </a:r>
            <a:r>
              <a:rPr lang="uk-UA" sz="2800" b="1" i="1" dirty="0" smtClean="0">
                <a:solidFill>
                  <a:schemeClr val="bg1"/>
                </a:solidFill>
                <a:ea typeface="+mj-ea"/>
                <a:cs typeface="+mj-cs"/>
              </a:rPr>
              <a:t>центру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endParaRPr lang="uk-UA" sz="2800" b="1" i="1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uk-UA" sz="2800" b="1" i="1" dirty="0" smtClean="0">
                <a:solidFill>
                  <a:schemeClr val="bg1"/>
                </a:solidFill>
                <a:ea typeface="+mj-ea"/>
                <a:cs typeface="+mj-cs"/>
              </a:rPr>
              <a:t>Частина цих клієнтів після перевірки належності до категорій, що мають право на БВПД, стане отримувачами безоплатної вторинної правової допомоги у місцевому центрі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uk-UA" sz="2800" b="1" i="1" dirty="0" smtClean="0">
                <a:solidFill>
                  <a:schemeClr val="bg1"/>
                </a:solidFill>
                <a:ea typeface="+mj-ea"/>
                <a:cs typeface="+mj-cs"/>
              </a:rPr>
              <a:t>Всі, хто не є суб'єктами права на БВПД, за допомогою місцевого центру можуть отримати доступ до БППД</a:t>
            </a:r>
            <a:endParaRPr lang="uk-UA" sz="1400" i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9734" y="160693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07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08" y="388594"/>
            <a:ext cx="9313697" cy="12462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185321"/>
                </a:solidFill>
              </a:rPr>
              <a:t>За 9 місяців 2016 року</a:t>
            </a:r>
            <a:r>
              <a:rPr lang="ru-RU" b="1" dirty="0" smtClean="0">
                <a:solidFill>
                  <a:srgbClr val="185321"/>
                </a:solidFill>
              </a:rPr>
              <a:t/>
            </a:r>
            <a:br>
              <a:rPr lang="ru-RU" b="1" dirty="0" smtClean="0">
                <a:solidFill>
                  <a:srgbClr val="185321"/>
                </a:solidFill>
              </a:rPr>
            </a:br>
            <a:r>
              <a:rPr lang="ru-RU" b="1" dirty="0" err="1" smtClean="0">
                <a:solidFill>
                  <a:srgbClr val="185321"/>
                </a:solidFill>
              </a:rPr>
              <a:t>Шосткинським</a:t>
            </a:r>
            <a:r>
              <a:rPr lang="ru-RU" b="1" dirty="0" smtClean="0">
                <a:solidFill>
                  <a:srgbClr val="185321"/>
                </a:solidFill>
              </a:rPr>
              <a:t> </a:t>
            </a:r>
            <a:r>
              <a:rPr lang="ru-RU" b="1" dirty="0" err="1" smtClean="0">
                <a:solidFill>
                  <a:srgbClr val="185321"/>
                </a:solidFill>
              </a:rPr>
              <a:t>місцевим</a:t>
            </a:r>
            <a:r>
              <a:rPr lang="ru-RU" b="1" dirty="0" smtClean="0">
                <a:solidFill>
                  <a:srgbClr val="185321"/>
                </a:solidFill>
              </a:rPr>
              <a:t> центром</a:t>
            </a:r>
            <a:br>
              <a:rPr lang="ru-RU" b="1" dirty="0" smtClean="0">
                <a:solidFill>
                  <a:srgbClr val="185321"/>
                </a:solidFill>
              </a:rPr>
            </a:br>
            <a:endParaRPr lang="uk-UA" b="1" dirty="0">
              <a:solidFill>
                <a:srgbClr val="1853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34836"/>
            <a:ext cx="9619774" cy="512097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 – 1406</a:t>
            </a:r>
          </a:p>
          <a:p>
            <a:r>
              <a:rPr lang="ru-RU" dirty="0" err="1" smtClean="0"/>
              <a:t>Надано</a:t>
            </a:r>
            <a:r>
              <a:rPr lang="ru-RU" dirty="0" smtClean="0"/>
              <a:t> </a:t>
            </a:r>
            <a:r>
              <a:rPr lang="ru-RU" dirty="0" err="1" smtClean="0"/>
              <a:t>консультацій</a:t>
            </a:r>
            <a:r>
              <a:rPr lang="ru-RU" dirty="0" smtClean="0"/>
              <a:t> – 1284</a:t>
            </a:r>
          </a:p>
          <a:p>
            <a:r>
              <a:rPr lang="ru-RU" dirty="0" smtClean="0"/>
              <a:t>Видано 71 </a:t>
            </a:r>
            <a:r>
              <a:rPr lang="ru-RU" dirty="0" err="1" smtClean="0"/>
              <a:t>доручення</a:t>
            </a:r>
            <a:r>
              <a:rPr lang="ru-RU" dirty="0" smtClean="0"/>
              <a:t> на </a:t>
            </a:r>
            <a:r>
              <a:rPr lang="ru-RU" dirty="0" err="1" smtClean="0"/>
              <a:t>безоплатну</a:t>
            </a:r>
            <a:r>
              <a:rPr lang="ru-RU" dirty="0" smtClean="0"/>
              <a:t> </a:t>
            </a:r>
            <a:r>
              <a:rPr lang="ru-RU" dirty="0" err="1" smtClean="0"/>
              <a:t>вторинну</a:t>
            </a:r>
            <a:r>
              <a:rPr lang="ru-RU" dirty="0" smtClean="0"/>
              <a:t> </a:t>
            </a:r>
            <a:r>
              <a:rPr lang="ru-RU" dirty="0" err="1" smtClean="0"/>
              <a:t>правову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• Проведено </a:t>
            </a:r>
            <a:r>
              <a:rPr lang="ru-RU" dirty="0"/>
              <a:t>204 </a:t>
            </a:r>
            <a:r>
              <a:rPr lang="ru-RU" dirty="0" err="1"/>
              <a:t>правопросвітницьких</a:t>
            </a:r>
            <a:r>
              <a:rPr lang="ru-RU" dirty="0"/>
              <a:t> </a:t>
            </a:r>
            <a:r>
              <a:rPr lang="ru-RU" dirty="0" err="1" smtClean="0"/>
              <a:t>заходів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Здійснено</a:t>
            </a:r>
            <a:r>
              <a:rPr lang="ru-RU" dirty="0" smtClean="0"/>
              <a:t> </a:t>
            </a:r>
            <a:r>
              <a:rPr lang="ru-RU" dirty="0"/>
              <a:t>52  </a:t>
            </a:r>
            <a:r>
              <a:rPr lang="ru-RU" dirty="0" err="1"/>
              <a:t>виїзда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та </a:t>
            </a:r>
            <a:r>
              <a:rPr lang="ru-RU" dirty="0" err="1"/>
              <a:t>функціонуючих</a:t>
            </a:r>
            <a:r>
              <a:rPr lang="ru-RU" dirty="0"/>
              <a:t> </a:t>
            </a:r>
            <a:r>
              <a:rPr lang="ru-RU" dirty="0" err="1"/>
              <a:t>дистанційних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доступу до </a:t>
            </a:r>
            <a:r>
              <a:rPr lang="ru-RU" dirty="0" err="1"/>
              <a:t>безоплатної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яка </a:t>
            </a:r>
            <a:r>
              <a:rPr lang="ru-RU" dirty="0" err="1"/>
              <a:t>звернулася</a:t>
            </a:r>
            <a:r>
              <a:rPr lang="ru-RU" dirty="0"/>
              <a:t> за </a:t>
            </a:r>
            <a:r>
              <a:rPr lang="ru-RU" dirty="0" err="1"/>
              <a:t>отриманням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та </a:t>
            </a:r>
            <a:r>
              <a:rPr lang="ru-RU" dirty="0" err="1"/>
              <a:t>роз’яснень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виїздів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та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дистанційних</a:t>
            </a:r>
            <a:r>
              <a:rPr lang="ru-RU" dirty="0"/>
              <a:t> </a:t>
            </a:r>
            <a:r>
              <a:rPr lang="ru-RU" dirty="0" err="1"/>
              <a:t>консультаційних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склала</a:t>
            </a:r>
            <a:r>
              <a:rPr lang="ru-RU" dirty="0"/>
              <a:t> 181 особи;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1366981"/>
            <a:ext cx="2865438" cy="24826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54" y="167877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528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4" y="302865"/>
            <a:ext cx="9225292" cy="1260475"/>
          </a:xfrm>
        </p:spPr>
        <p:txBody>
          <a:bodyPr>
            <a:normAutofit/>
          </a:bodyPr>
          <a:lstStyle/>
          <a:p>
            <a:r>
              <a:rPr lang="uk-UA" sz="3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Конституція України    Стаття 59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563340"/>
            <a:ext cx="9619774" cy="56502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uk-UA" sz="280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Кожен має право на правову допомогу. У випадках, передбачених законом, ця допомога надається безоплатно. Кожен є вільним у виборі захисника своїх прав.</a:t>
            </a:r>
          </a:p>
          <a:p>
            <a:pPr algn="just">
              <a:defRPr/>
            </a:pPr>
            <a:r>
              <a:rPr lang="uk-UA" sz="280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Для забезпечення права на захист та надання правової допомоги при вирішенні справ у судах та інших державних органах в Україні діє адвокатура.</a:t>
            </a:r>
          </a:p>
          <a:p>
            <a:pPr algn="just">
              <a:defRPr/>
            </a:pPr>
            <a:endParaRPr lang="ru-RU" sz="2400" smtClean="0">
              <a:solidFill>
                <a:srgbClr val="21291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Європейська конвенція про захист прав людини і основоположних свобод (1950р)</a:t>
            </a:r>
          </a:p>
          <a:p>
            <a:pPr algn="just"/>
            <a:r>
              <a:rPr lang="uk-UA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Міжнародний пакт про громадянські і політичні права (1966р)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2" y="485031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66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16" y="321956"/>
            <a:ext cx="7648253" cy="1260475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185321"/>
                </a:solidFill>
              </a:rPr>
              <a:t>АДВОКАТ</a:t>
            </a:r>
            <a:r>
              <a:rPr lang="uk-UA" sz="2800" b="1" dirty="0" smtClean="0">
                <a:solidFill>
                  <a:srgbClr val="185321"/>
                </a:solidFill>
              </a:rPr>
              <a:t> – </a:t>
            </a:r>
            <a:r>
              <a:rPr lang="uk-UA" sz="4400" b="1" dirty="0" smtClean="0">
                <a:solidFill>
                  <a:srgbClr val="185321"/>
                </a:solidFill>
              </a:rPr>
              <a:t>ПАРТНЕР ЦЕНТРУ</a:t>
            </a:r>
            <a:endParaRPr lang="uk-UA" sz="4400" b="1" dirty="0">
              <a:solidFill>
                <a:srgbClr val="18532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4432" y="1764680"/>
            <a:ext cx="9976550" cy="5467393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 САМОЗАЙНЯТА   ОСОБА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 ВІДНОСИНИ З ЦЕНТРОМ БВПД – ЦИВІЛЬНА-ПРАВОВА УГОДА</a:t>
            </a:r>
          </a:p>
          <a:p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</a:rPr>
              <a:t>ВІДНОСИНИ З КЛІЄНТОМ ОФОРМЛЮЄ САМОСТІЙНО (ПІСЛЯ ОТРИМАННЯ ДОРУЧЕННЯ  ЦЕНТРУ)</a:t>
            </a:r>
          </a:p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</a:rPr>
              <a:t>ЧЛЕН АДВОКАТСЬКОЇ СПІЛЬНОТИ РЕГІОНУ</a:t>
            </a:r>
          </a:p>
          <a:p>
            <a:pPr algn="just"/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i="1" dirty="0" smtClean="0">
                <a:solidFill>
                  <a:schemeClr val="bg1"/>
                </a:solidFill>
              </a:rPr>
              <a:t> </a:t>
            </a:r>
            <a:r>
              <a:rPr lang="uk-UA" sz="2800" b="1" i="1" dirty="0" smtClean="0">
                <a:solidFill>
                  <a:schemeClr val="bg1"/>
                </a:solidFill>
              </a:rPr>
              <a:t>ДОТРИМУЄТЬСЯ ВИМОГ ЗУ «Про адвокатуру та адвокатську діяльність» та Правил адвокатської етики</a:t>
            </a:r>
          </a:p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НЕСЕ ВІДПОВІДАЛЬНІСТЬ  ЯК АДВОКАТ ПЕРЕД ОРГАНАМИ АДВОКАТСЬКОГО САМОВРЯДУВАННЯ</a:t>
            </a:r>
          </a:p>
          <a:p>
            <a:pPr marL="0" indent="0" algn="ctr">
              <a:buNone/>
            </a:pPr>
            <a:endParaRPr lang="uk-UA" sz="2800" dirty="0">
              <a:solidFill>
                <a:srgbClr val="185321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163" y="167877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5250"/>
            <a:ext cx="10372724" cy="7305675"/>
          </a:xfrm>
        </p:spPr>
      </p:pic>
    </p:spTree>
    <p:extLst>
      <p:ext uri="{BB962C8B-B14F-4D97-AF65-F5344CB8AC3E}">
        <p14:creationId xmlns:p14="http://schemas.microsoft.com/office/powerpoint/2010/main" val="19218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2717" y="1371348"/>
            <a:ext cx="5321508" cy="721272"/>
          </a:xfrm>
          <a:solidFill>
            <a:srgbClr val="E6F2E6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500" b="1" dirty="0">
                <a:latin typeface="+mn-lt"/>
              </a:rPr>
              <a:t>НАША МІСІЯ</a:t>
            </a:r>
            <a:endParaRPr lang="uk-UA" sz="3500" b="1" dirty="0">
              <a:latin typeface="+mn-lt"/>
            </a:endParaRPr>
          </a:p>
        </p:txBody>
      </p:sp>
      <p:graphicFrame>
        <p:nvGraphicFramePr>
          <p:cNvPr id="2" name="Місце для вмісту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09182"/>
              </p:ext>
            </p:extLst>
          </p:nvPr>
        </p:nvGraphicFramePr>
        <p:xfrm>
          <a:off x="300618" y="1342638"/>
          <a:ext cx="10185659" cy="549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5930" y="271456"/>
            <a:ext cx="7495083" cy="523220"/>
          </a:xfrm>
          <a:prstGeom prst="rect">
            <a:avLst/>
          </a:prstGeom>
          <a:solidFill>
            <a:srgbClr val="185321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prstClr val="white"/>
                </a:solidFill>
              </a:rPr>
              <a:t>ІНФОРМАЦІЙНО-КОМУНІКАЦІЙНА РОБОТА</a:t>
            </a:r>
            <a:endParaRPr lang="uk-UA" sz="28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52" y="276357"/>
            <a:ext cx="14573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66" y="-79409"/>
            <a:ext cx="10717604" cy="7593048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72160" y="2203173"/>
            <a:ext cx="5197315" cy="42847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2160" y="1503225"/>
            <a:ext cx="7469955" cy="10076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</a:rPr>
              <a:t>Основні органи державної влади та місцевого самоврядування з яким співпрацює місцевий центр з надання БВПД</a:t>
            </a:r>
            <a:endParaRPr lang="uk-UA" b="1" dirty="0">
              <a:solidFill>
                <a:srgbClr val="006600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125664" y="2406817"/>
            <a:ext cx="2693499" cy="1136381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Управління соціального захисту</a:t>
            </a:r>
            <a:endParaRPr lang="uk-UA" dirty="0"/>
          </a:p>
        </p:txBody>
      </p:sp>
      <p:sp>
        <p:nvSpPr>
          <p:cNvPr id="12" name="Волна 11"/>
          <p:cNvSpPr/>
          <p:nvPr/>
        </p:nvSpPr>
        <p:spPr>
          <a:xfrm>
            <a:off x="125664" y="3626272"/>
            <a:ext cx="2693499" cy="1108059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Управління Пенсійного фонду</a:t>
            </a:r>
            <a:endParaRPr lang="uk-UA" dirty="0"/>
          </a:p>
        </p:txBody>
      </p:sp>
      <p:sp>
        <p:nvSpPr>
          <p:cNvPr id="13" name="Волна 12"/>
          <p:cNvSpPr/>
          <p:nvPr/>
        </p:nvSpPr>
        <p:spPr>
          <a:xfrm>
            <a:off x="125664" y="4972557"/>
            <a:ext cx="2693499" cy="2223447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Інші структурні підрозділи та установи, які працюють з людьми</a:t>
            </a:r>
            <a:endParaRPr lang="uk-UA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55851" y="2590293"/>
            <a:ext cx="0" cy="48439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650212" y="2610463"/>
            <a:ext cx="2830427" cy="117096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Судові органи на території громади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943584" y="2600379"/>
            <a:ext cx="3198531" cy="118104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Органи місцевого самоврядування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76710" y="4019652"/>
            <a:ext cx="2830427" cy="341457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Територіальні органи ОВВ</a:t>
            </a:r>
            <a:endParaRPr lang="uk-UA" dirty="0"/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3225025" y="5210784"/>
            <a:ext cx="351685" cy="555862"/>
          </a:xfrm>
          <a:prstGeom prst="strip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endParaRPr lang="uk-UA"/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8206162" y="3781425"/>
            <a:ext cx="336687" cy="476453"/>
          </a:xfrm>
          <a:prstGeom prst="up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endParaRPr lang="uk-UA"/>
          </a:p>
        </p:txBody>
      </p:sp>
      <p:sp>
        <p:nvSpPr>
          <p:cNvPr id="43" name="Пятиугольник 42"/>
          <p:cNvSpPr/>
          <p:nvPr/>
        </p:nvSpPr>
        <p:spPr>
          <a:xfrm>
            <a:off x="7027756" y="4249625"/>
            <a:ext cx="2861843" cy="72293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Голови, секретарі місцевих рад</a:t>
            </a:r>
            <a:endParaRPr lang="uk-UA" dirty="0"/>
          </a:p>
        </p:txBody>
      </p:sp>
      <p:sp>
        <p:nvSpPr>
          <p:cNvPr id="48" name="Пятиугольник 47"/>
          <p:cNvSpPr/>
          <p:nvPr/>
        </p:nvSpPr>
        <p:spPr>
          <a:xfrm>
            <a:off x="7027756" y="4931798"/>
            <a:ext cx="2861843" cy="51904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Депутати місцевих рад</a:t>
            </a:r>
            <a:endParaRPr lang="uk-UA" dirty="0"/>
          </a:p>
        </p:txBody>
      </p:sp>
      <p:sp>
        <p:nvSpPr>
          <p:cNvPr id="49" name="Пятиугольник 48"/>
          <p:cNvSpPr/>
          <p:nvPr/>
        </p:nvSpPr>
        <p:spPr>
          <a:xfrm>
            <a:off x="7027756" y="5450842"/>
            <a:ext cx="2861843" cy="633753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Керівники апарату місцевих рад</a:t>
            </a:r>
            <a:endParaRPr lang="uk-UA" dirty="0"/>
          </a:p>
        </p:txBody>
      </p:sp>
      <p:sp>
        <p:nvSpPr>
          <p:cNvPr id="51" name="Пятиугольник 50"/>
          <p:cNvSpPr/>
          <p:nvPr/>
        </p:nvSpPr>
        <p:spPr>
          <a:xfrm>
            <a:off x="7027756" y="6084281"/>
            <a:ext cx="2861843" cy="714679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err="1" smtClean="0"/>
              <a:t>Юр.відділи</a:t>
            </a:r>
            <a:r>
              <a:rPr lang="uk-UA" dirty="0" smtClean="0"/>
              <a:t> місцевих рад/юристи</a:t>
            </a:r>
            <a:endParaRPr lang="uk-UA" dirty="0"/>
          </a:p>
        </p:txBody>
      </p:sp>
      <p:sp>
        <p:nvSpPr>
          <p:cNvPr id="53" name="Пятиугольник 52"/>
          <p:cNvSpPr/>
          <p:nvPr/>
        </p:nvSpPr>
        <p:spPr>
          <a:xfrm>
            <a:off x="7027756" y="6798960"/>
            <a:ext cx="2861843" cy="714679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Комунальні установи з надання БППД</a:t>
            </a:r>
            <a:endParaRPr lang="uk-UA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65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617" y="257183"/>
            <a:ext cx="8838045" cy="1777249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місцевий центр</a:t>
            </a:r>
            <a:r>
              <a:rPr lang="uk-UA" sz="2100" dirty="0"/>
              <a:t/>
            </a:r>
            <a:br>
              <a:rPr lang="uk-UA" sz="2100" dirty="0"/>
            </a:br>
            <a:endParaRPr lang="uk-UA" sz="2100" cap="all" dirty="0">
              <a:latin typeface="Calibri" pitchFamily="34" charset="0"/>
              <a:ea typeface="Batang" pitchFamily="18" charset="-127"/>
            </a:endParaRPr>
          </a:p>
        </p:txBody>
      </p:sp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650820" y="1557978"/>
            <a:ext cx="5134483" cy="174699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>
                <a:solidFill>
                  <a:srgbClr val="006600"/>
                </a:solidFill>
              </a:rPr>
              <a:t>Основні форми місцевого центру  співпраці органів державної влади та місцевого самоврядування</a:t>
            </a:r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50085" y="3304972"/>
            <a:ext cx="1865234" cy="785921"/>
          </a:xfrm>
          <a:prstGeom prst="downArrow">
            <a:avLst>
              <a:gd name="adj1" fmla="val 50000"/>
              <a:gd name="adj2" fmla="val 525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697" y="4099060"/>
            <a:ext cx="3282701" cy="1077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Взаємне </a:t>
            </a:r>
            <a:r>
              <a:rPr lang="uk-UA" dirty="0" err="1" smtClean="0"/>
              <a:t>перенаправлення</a:t>
            </a:r>
            <a:r>
              <a:rPr lang="uk-UA" dirty="0" smtClean="0"/>
              <a:t> клієнтів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695" y="5369601"/>
            <a:ext cx="3871905" cy="17469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Розробка та прийняття органами місцевого самоврядування </a:t>
            </a:r>
            <a:r>
              <a:rPr lang="uk-UA" dirty="0" smtClean="0"/>
              <a:t>місцевих </a:t>
            </a:r>
            <a:r>
              <a:rPr lang="uk-UA" dirty="0"/>
              <a:t>програм надання безоплатної правової допомоги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2" y="4099060"/>
            <a:ext cx="2272640" cy="9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44" y="5369601"/>
            <a:ext cx="2609328" cy="17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82" y="4090895"/>
            <a:ext cx="2536696" cy="104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0946" y="4615218"/>
            <a:ext cx="122049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4074682" y="4158440"/>
            <a:ext cx="2629840" cy="10748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uk-UA" dirty="0" smtClean="0"/>
              <a:t>Спільні комунікативні</a:t>
            </a:r>
          </a:p>
          <a:p>
            <a:pPr algn="ctr"/>
            <a:r>
              <a:rPr lang="uk-UA" dirty="0" smtClean="0"/>
              <a:t>заходи 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7027756" y="4178470"/>
            <a:ext cx="3451046" cy="139796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uk-UA" dirty="0" smtClean="0"/>
              <a:t>Розробка та прийняття програм  безоплатної</a:t>
            </a:r>
          </a:p>
          <a:p>
            <a:r>
              <a:rPr lang="uk-UA" dirty="0" smtClean="0"/>
              <a:t>Правової допомоги</a:t>
            </a:r>
          </a:p>
          <a:p>
            <a:endParaRPr lang="uk-UA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69934" y="4090894"/>
            <a:ext cx="3440525" cy="10857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Організація </a:t>
            </a:r>
            <a:r>
              <a:rPr lang="uk-UA" dirty="0" smtClean="0"/>
              <a:t>мережі </a:t>
            </a:r>
            <a:r>
              <a:rPr lang="uk-UA" dirty="0" err="1" smtClean="0"/>
              <a:t>параюристів</a:t>
            </a:r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5281190" y="6031126"/>
            <a:ext cx="2335769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endParaRPr lang="uk-UA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15" y="5369603"/>
            <a:ext cx="2861843" cy="174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9288" y="5607829"/>
            <a:ext cx="2188468" cy="1397968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uk-UA" dirty="0" smtClean="0"/>
              <a:t>Організація спільних виїзних прийомів громадян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69474" y="5886719"/>
            <a:ext cx="2020125" cy="7516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uk-UA" dirty="0" smtClean="0"/>
              <a:t>Обмін інформацією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95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98"/>
            <a:ext cx="10731318" cy="7593048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2538" y="1637387"/>
            <a:ext cx="4376936" cy="9529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sz="2300" dirty="0">
                <a:solidFill>
                  <a:schemeClr val="tx1"/>
                </a:solidFill>
              </a:rPr>
              <a:t> </a:t>
            </a:r>
            <a:r>
              <a:rPr lang="uk-UA" sz="2300" dirty="0">
                <a:solidFill>
                  <a:srgbClr val="006600"/>
                </a:solidFill>
              </a:rPr>
              <a:t>Взаємне </a:t>
            </a:r>
            <a:r>
              <a:rPr lang="uk-UA" sz="2300" dirty="0" err="1">
                <a:solidFill>
                  <a:srgbClr val="006600"/>
                </a:solidFill>
              </a:rPr>
              <a:t>перенаправлення</a:t>
            </a:r>
            <a:r>
              <a:rPr lang="uk-UA" sz="2300" dirty="0">
                <a:solidFill>
                  <a:srgbClr val="006600"/>
                </a:solidFill>
              </a:rPr>
              <a:t> клієнтів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6" y="2669702"/>
            <a:ext cx="9553504" cy="348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37" y="4575513"/>
            <a:ext cx="3619390" cy="218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13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9065"/>
            <a:ext cx="10688638" cy="7651915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88495" y="1875613"/>
            <a:ext cx="5870183" cy="6352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>
                <a:solidFill>
                  <a:srgbClr val="006600"/>
                </a:solidFill>
              </a:rPr>
              <a:t>Спільні комунікативні заходи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149208" y="2669702"/>
            <a:ext cx="2417441" cy="873497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лекції</a:t>
            </a:r>
            <a:endParaRPr lang="ru-RU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936941" y="2678400"/>
            <a:ext cx="2417441" cy="873497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бесіди</a:t>
            </a:r>
            <a:endParaRPr lang="ru-RU" dirty="0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7472159" y="2678400"/>
            <a:ext cx="2417441" cy="873497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семінари</a:t>
            </a:r>
            <a:endParaRPr lang="ru-RU" dirty="0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171055" y="3694473"/>
            <a:ext cx="2417441" cy="959430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тренінги</a:t>
            </a:r>
            <a:endParaRPr lang="ru-RU" dirty="0"/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3865773" y="3781425"/>
            <a:ext cx="2656952" cy="873497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робочі зустрічі</a:t>
            </a:r>
            <a:endParaRPr lang="ru-RU" dirty="0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7418302" y="3695492"/>
            <a:ext cx="2555469" cy="959430"/>
          </a:xfrm>
          <a:prstGeom prst="flowChartPreparation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круглі столи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96" y="4784436"/>
            <a:ext cx="3619045" cy="2456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10" y="4849092"/>
            <a:ext cx="3746695" cy="262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0" y="4432230"/>
            <a:ext cx="3762470" cy="254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3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300" y="0"/>
            <a:ext cx="10807618" cy="7562850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45054" y="1557978"/>
            <a:ext cx="5302827" cy="6352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Організація </a:t>
            </a:r>
            <a:r>
              <a:rPr lang="uk-UA" dirty="0" smtClean="0">
                <a:solidFill>
                  <a:srgbClr val="006600"/>
                </a:solidFill>
              </a:rPr>
              <a:t>мережі </a:t>
            </a:r>
            <a:r>
              <a:rPr lang="uk-UA" dirty="0" err="1">
                <a:solidFill>
                  <a:srgbClr val="006600"/>
                </a:solidFill>
              </a:rPr>
              <a:t>параюристів</a:t>
            </a:r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87412" y="2191061"/>
            <a:ext cx="1010062" cy="317635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7569" y="2482326"/>
            <a:ext cx="4545280" cy="103231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45054" y="3776159"/>
            <a:ext cx="4813569" cy="103231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dirty="0" err="1"/>
              <a:t>Аналіз</a:t>
            </a:r>
            <a:r>
              <a:rPr lang="ru-RU" dirty="0"/>
              <a:t> кола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829225" y="5128118"/>
            <a:ext cx="4881968" cy="126698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Підготовка</a:t>
            </a:r>
            <a:r>
              <a:rPr lang="ru-RU" dirty="0" smtClean="0"/>
              <a:t> 5-6 </a:t>
            </a:r>
            <a:r>
              <a:rPr lang="ru-RU" dirty="0" err="1" smtClean="0"/>
              <a:t>параюристів</a:t>
            </a:r>
            <a:r>
              <a:rPr lang="ru-RU" dirty="0" smtClean="0"/>
              <a:t> з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913398" y="6546373"/>
            <a:ext cx="4813569" cy="95290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зворотнього</a:t>
            </a:r>
            <a:r>
              <a:rPr lang="ru-RU" dirty="0" smtClean="0"/>
              <a:t> </a:t>
            </a:r>
            <a:r>
              <a:rPr lang="ru-RU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язку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35" y="3514641"/>
            <a:ext cx="1196904" cy="3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35" y="4808474"/>
            <a:ext cx="1196904" cy="3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35" y="6408563"/>
            <a:ext cx="1196904" cy="3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06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98"/>
            <a:ext cx="10731318" cy="7593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1617" y="257183"/>
            <a:ext cx="8838045" cy="1777249"/>
          </a:xfrm>
        </p:spPr>
        <p:txBody>
          <a:bodyPr>
            <a:normAutofit/>
          </a:bodyPr>
          <a:lstStyle/>
          <a:p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місцевий центр</a:t>
            </a:r>
            <a:r>
              <a:rPr lang="uk-UA" sz="2100" dirty="0"/>
              <a:t/>
            </a:r>
            <a:br>
              <a:rPr lang="uk-UA" sz="2100" dirty="0"/>
            </a:br>
            <a:endParaRPr lang="uk-UA" sz="2100" cap="all" dirty="0">
              <a:latin typeface="Calibri" pitchFamily="34" charset="0"/>
              <a:ea typeface="Batang" pitchFamily="18" charset="-127"/>
            </a:endParaRPr>
          </a:p>
        </p:txBody>
      </p:sp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29564" y="1403927"/>
            <a:ext cx="7696723" cy="116378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Розробка та прийняття органами місцевого самоврядування місцевих програм надання безоплатної правової допомоги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2840522" y="2710501"/>
            <a:ext cx="7217421" cy="1160934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Основні етапи переговорів з представниками органів ОМС щодо прийняття місцевої програми безоплатної правової допомоги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708047" y="3871435"/>
            <a:ext cx="1040152" cy="42724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08366" y="4298677"/>
            <a:ext cx="5723686" cy="476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Ініціювання розробки місцевої програми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08366" y="4798928"/>
            <a:ext cx="5723686" cy="476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Обговорення змісту місцевої програми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08366" y="5266956"/>
            <a:ext cx="5723686" cy="476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Підготовка проекту місцевої програми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08366" y="5728036"/>
            <a:ext cx="5723686" cy="6616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Процедура формальної підготовки  до прийняття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08366" y="6363307"/>
            <a:ext cx="5723686" cy="476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Реалізація місцевої програми</a:t>
            </a:r>
            <a:endParaRPr lang="ru-RU" dirty="0"/>
          </a:p>
        </p:txBody>
      </p:sp>
      <p:pic>
        <p:nvPicPr>
          <p:cNvPr id="23" name="Рисунок 22"/>
          <p:cNvPicPr/>
          <p:nvPr/>
        </p:nvPicPr>
        <p:blipFill>
          <a:blip r:embed="rId4" cstate="print"/>
          <a:stretch/>
        </p:blipFill>
        <p:spPr>
          <a:xfrm>
            <a:off x="118307" y="1617356"/>
            <a:ext cx="2930959" cy="2895203"/>
          </a:xfrm>
          <a:prstGeom prst="rect">
            <a:avLst/>
          </a:prstGeom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5" cstate="print"/>
          <a:stretch/>
        </p:blipFill>
        <p:spPr>
          <a:xfrm>
            <a:off x="168344" y="4944972"/>
            <a:ext cx="2672178" cy="20922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0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80" y="0"/>
            <a:ext cx="10807618" cy="7562850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888462" y="3900538"/>
            <a:ext cx="3451046" cy="206462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b="1" dirty="0"/>
              <a:t>Очікувані кінцеві результати виконання </a:t>
            </a:r>
            <a:r>
              <a:rPr lang="uk-UA" b="1" dirty="0" smtClean="0"/>
              <a:t>місцевої програми для населення громади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533156">
            <a:off x="7319219" y="4654922"/>
            <a:ext cx="571052" cy="8159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428046">
            <a:off x="3148467" y="4532497"/>
            <a:ext cx="762526" cy="559833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1073286">
            <a:off x="4877426" y="3545234"/>
            <a:ext cx="681273" cy="392973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8491" y="6073315"/>
            <a:ext cx="3451046" cy="148953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покращення іміджу та підвищення довіри до </a:t>
            </a:r>
            <a:r>
              <a:rPr lang="uk-UA" dirty="0" smtClean="0"/>
              <a:t>місцевої влади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83210" y="5674553"/>
            <a:ext cx="3198531" cy="183891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залучення інтелектуальних ресурсів(ідеї, проекти, інновації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-118980" y="2828519"/>
            <a:ext cx="3359003" cy="284603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забезпечить </a:t>
            </a:r>
            <a:r>
              <a:rPr lang="uk-UA" dirty="0"/>
              <a:t>системний доступ до якісної безоплатної правової допомоги, згідно вимог чинного законодавства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522725" y="2174477"/>
            <a:ext cx="2861843" cy="183891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розширення сфери послуг для жителів територіальної громади 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7883016" y="3900538"/>
            <a:ext cx="2932474" cy="258078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сприяння в реальному розв’язанні проблем мешканців, в частині надання правової допомоги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006093" y="1557978"/>
            <a:ext cx="3348288" cy="199691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створення </a:t>
            </a:r>
            <a:r>
              <a:rPr lang="uk-UA" dirty="0" smtClean="0"/>
              <a:t>належних умов </a:t>
            </a:r>
            <a:r>
              <a:rPr lang="uk-UA" dirty="0"/>
              <a:t>для надання безоплатної </a:t>
            </a:r>
            <a:r>
              <a:rPr lang="uk-UA" dirty="0" smtClean="0"/>
              <a:t>правової </a:t>
            </a:r>
            <a:r>
              <a:rPr lang="uk-UA" i="1" dirty="0" smtClean="0"/>
              <a:t>      </a:t>
            </a:r>
            <a:r>
              <a:rPr lang="uk-UA" dirty="0"/>
              <a:t>допомоги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1685" y="5470907"/>
            <a:ext cx="210675" cy="4284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 rot="18514392">
            <a:off x="3821188" y="5591645"/>
            <a:ext cx="657434" cy="5967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721919">
            <a:off x="6652503" y="5694463"/>
            <a:ext cx="496754" cy="42629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104809">
            <a:off x="6801684" y="3838397"/>
            <a:ext cx="386927" cy="403301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79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51952" y="6887051"/>
            <a:ext cx="3384735" cy="525223"/>
          </a:xfrm>
        </p:spPr>
        <p:txBody>
          <a:bodyPr/>
          <a:lstStyle/>
          <a:p>
            <a:pPr algn="ctr">
              <a:defRPr/>
            </a:pPr>
            <a:fld id="{B193D874-E3EF-4344-852B-4BEFA703F06F}" type="slidenum">
              <a:rPr lang="en-US"/>
              <a:pPr algn="ctr">
                <a:defRPr/>
              </a:pPr>
              <a:t>3</a:t>
            </a:fld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85776" y="689412"/>
            <a:ext cx="8311530" cy="6320599"/>
            <a:chOff x="414" y="374"/>
            <a:chExt cx="4479" cy="361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140" name="AutoShape 4"/>
            <p:cNvSpPr>
              <a:spLocks noChangeArrowheads="1"/>
            </p:cNvSpPr>
            <p:nvPr/>
          </p:nvSpPr>
          <p:spPr bwMode="gray">
            <a:xfrm>
              <a:off x="414" y="374"/>
              <a:ext cx="4479" cy="3610"/>
            </a:xfrm>
            <a:prstGeom prst="upArrow">
              <a:avLst>
                <a:gd name="adj1" fmla="val 79815"/>
                <a:gd name="adj2" fmla="val 2889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141" name="Text Box 7"/>
            <p:cNvSpPr txBox="1">
              <a:spLocks noChangeArrowheads="1"/>
            </p:cNvSpPr>
            <p:nvPr/>
          </p:nvSpPr>
          <p:spPr bwMode="gray">
            <a:xfrm>
              <a:off x="864" y="1053"/>
              <a:ext cx="3499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u="sng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978141" y="3456073"/>
            <a:ext cx="6038338" cy="4246597"/>
            <a:chOff x="1097" y="2075"/>
            <a:chExt cx="3059" cy="2325"/>
          </a:xfrm>
          <a:solidFill>
            <a:srgbClr val="92D050"/>
          </a:solidFill>
        </p:grpSpPr>
        <p:sp>
          <p:nvSpPr>
            <p:cNvPr id="5138" name="AutoShape 5"/>
            <p:cNvSpPr>
              <a:spLocks noChangeArrowheads="1"/>
            </p:cNvSpPr>
            <p:nvPr/>
          </p:nvSpPr>
          <p:spPr bwMode="gray">
            <a:xfrm>
              <a:off x="1097" y="2075"/>
              <a:ext cx="3059" cy="2325"/>
            </a:xfrm>
            <a:prstGeom prst="upArrow">
              <a:avLst>
                <a:gd name="adj1" fmla="val 89870"/>
                <a:gd name="adj2" fmla="val 2959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45768" name="Text Box 6"/>
            <p:cNvSpPr txBox="1">
              <a:spLocks noChangeArrowheads="1"/>
            </p:cNvSpPr>
            <p:nvPr/>
          </p:nvSpPr>
          <p:spPr bwMode="gray">
            <a:xfrm>
              <a:off x="1526" y="2492"/>
              <a:ext cx="2167" cy="5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000" b="1" dirty="0">
                  <a:solidFill>
                    <a:srgbClr val="C00000"/>
                  </a:solidFill>
                  <a:cs typeface="Arial" pitchFamily="34" charset="0"/>
                </a:rPr>
                <a:t>2</a:t>
              </a:r>
              <a:r>
                <a:rPr lang="uk-UA" sz="2000" b="1" dirty="0">
                  <a:solidFill>
                    <a:srgbClr val="C00000"/>
                  </a:solidFill>
                  <a:cs typeface="Arial" pitchFamily="34" charset="0"/>
                </a:rPr>
                <a:t> червня</a:t>
              </a:r>
              <a:r>
                <a:rPr lang="en-US" sz="2000" b="1" dirty="0">
                  <a:solidFill>
                    <a:srgbClr val="C00000"/>
                  </a:solidFill>
                  <a:cs typeface="Arial" pitchFamily="34" charset="0"/>
                </a:rPr>
                <a:t> 2011</a:t>
              </a:r>
              <a:r>
                <a:rPr lang="uk-UA" sz="2000" b="1" dirty="0">
                  <a:solidFill>
                    <a:srgbClr val="C00000"/>
                  </a:solidFill>
                  <a:cs typeface="Arial" pitchFamily="34" charset="0"/>
                </a:rPr>
                <a:t>року</a:t>
              </a:r>
              <a:r>
                <a:rPr lang="uk-UA" sz="2000" b="1" dirty="0">
                  <a:solidFill>
                    <a:srgbClr val="212911"/>
                  </a:solidFill>
                  <a:cs typeface="Arial" pitchFamily="34" charset="0"/>
                </a:rPr>
                <a:t>  </a:t>
              </a:r>
              <a:r>
                <a:rPr lang="uk-UA" sz="2000" b="1" dirty="0">
                  <a:solidFill>
                    <a:srgbClr val="0A240E"/>
                  </a:solidFill>
                  <a:cs typeface="Arial" pitchFamily="34" charset="0"/>
                </a:rPr>
                <a:t>прийнятий </a:t>
              </a:r>
            </a:p>
            <a:p>
              <a:pPr algn="ctr">
                <a:defRPr/>
              </a:pPr>
              <a:r>
                <a:rPr lang="uk-UA" sz="2000" b="1" dirty="0">
                  <a:solidFill>
                    <a:srgbClr val="0A240E"/>
                  </a:solidFill>
                  <a:cs typeface="Arial" pitchFamily="34" charset="0"/>
                </a:rPr>
                <a:t>Закон України «Про безоплатну </a:t>
              </a:r>
            </a:p>
            <a:p>
              <a:pPr algn="ctr">
                <a:defRPr/>
              </a:pPr>
              <a:r>
                <a:rPr lang="uk-UA" sz="2000" b="1" dirty="0">
                  <a:solidFill>
                    <a:srgbClr val="0A240E"/>
                  </a:solidFill>
                  <a:cs typeface="Arial" pitchFamily="34" charset="0"/>
                </a:rPr>
                <a:t>правову допомогу»</a:t>
              </a:r>
              <a:endParaRPr lang="ru-RU" sz="2000" b="1" dirty="0">
                <a:solidFill>
                  <a:srgbClr val="0A240E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93196" y="5257606"/>
            <a:ext cx="9365548" cy="2246089"/>
            <a:chOff x="158" y="3003"/>
            <a:chExt cx="5047" cy="1283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3457" y="3003"/>
              <a:ext cx="1748" cy="1283"/>
              <a:chOff x="3457" y="3003"/>
              <a:chExt cx="1748" cy="1283"/>
            </a:xfrm>
          </p:grpSpPr>
          <p:sp>
            <p:nvSpPr>
              <p:cNvPr id="5136" name="AutoShape 8"/>
              <p:cNvSpPr>
                <a:spLocks noChangeArrowheads="1"/>
              </p:cNvSpPr>
              <p:nvPr/>
            </p:nvSpPr>
            <p:spPr bwMode="gray">
              <a:xfrm>
                <a:off x="3457" y="3003"/>
                <a:ext cx="1748" cy="1283"/>
              </a:xfrm>
              <a:prstGeom prst="upArrow">
                <a:avLst>
                  <a:gd name="adj1" fmla="val 78306"/>
                  <a:gd name="adj2" fmla="val 48213"/>
                </a:avLst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Text Box 10"/>
              <p:cNvSpPr txBox="1">
                <a:spLocks noChangeArrowheads="1"/>
              </p:cNvSpPr>
              <p:nvPr/>
            </p:nvSpPr>
            <p:spPr bwMode="gray">
              <a:xfrm>
                <a:off x="3656" y="3477"/>
                <a:ext cx="1414" cy="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uk-UA" sz="1800" i="0" dirty="0">
                    <a:solidFill>
                      <a:srgbClr val="0A240E"/>
                    </a:solidFill>
                    <a:cs typeface="Arial" charset="0"/>
                  </a:rPr>
                  <a:t>Про статус ветеранів</a:t>
                </a:r>
              </a:p>
              <a:p>
                <a:pPr algn="ctr"/>
                <a:r>
                  <a:rPr lang="uk-UA" sz="1800" i="0" dirty="0">
                    <a:solidFill>
                      <a:srgbClr val="0A240E"/>
                    </a:solidFill>
                    <a:cs typeface="Arial" charset="0"/>
                  </a:rPr>
                  <a:t> війни, гарантії їх</a:t>
                </a:r>
              </a:p>
              <a:p>
                <a:pPr algn="ctr"/>
                <a:r>
                  <a:rPr lang="uk-UA" sz="1800" i="0" dirty="0">
                    <a:solidFill>
                      <a:srgbClr val="0A240E"/>
                    </a:solidFill>
                    <a:cs typeface="Arial" charset="0"/>
                  </a:rPr>
                  <a:t> соціального захисту</a:t>
                </a:r>
                <a:endParaRPr lang="en-US" sz="1800" i="0" dirty="0">
                  <a:solidFill>
                    <a:srgbClr val="0A240E"/>
                  </a:solidFill>
                </a:endParaRP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07" y="3038"/>
              <a:ext cx="1640" cy="1224"/>
              <a:chOff x="1807" y="3038"/>
              <a:chExt cx="1640" cy="1224"/>
            </a:xfrm>
          </p:grpSpPr>
          <p:sp>
            <p:nvSpPr>
              <p:cNvPr id="5134" name="AutoShape 9"/>
              <p:cNvSpPr>
                <a:spLocks noChangeArrowheads="1"/>
              </p:cNvSpPr>
              <p:nvPr/>
            </p:nvSpPr>
            <p:spPr bwMode="gray">
              <a:xfrm>
                <a:off x="1807" y="3038"/>
                <a:ext cx="1640" cy="1224"/>
              </a:xfrm>
              <a:prstGeom prst="upArrow">
                <a:avLst>
                  <a:gd name="adj1" fmla="val 78306"/>
                  <a:gd name="adj2" fmla="val 48213"/>
                </a:avLst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Text Box 11"/>
              <p:cNvSpPr txBox="1">
                <a:spLocks noChangeArrowheads="1"/>
              </p:cNvSpPr>
              <p:nvPr/>
            </p:nvSpPr>
            <p:spPr bwMode="gray">
              <a:xfrm>
                <a:off x="2018" y="3482"/>
                <a:ext cx="1270" cy="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uk-UA" sz="1800" i="0" dirty="0">
                    <a:solidFill>
                      <a:srgbClr val="0A240E"/>
                    </a:solidFill>
                    <a:cs typeface="Arial" charset="0"/>
                  </a:rPr>
                  <a:t>Про реабілітацію жертв </a:t>
                </a:r>
              </a:p>
              <a:p>
                <a:pPr algn="ctr"/>
                <a:r>
                  <a:rPr lang="uk-UA" sz="1800" i="0" dirty="0">
                    <a:solidFill>
                      <a:srgbClr val="0A240E"/>
                    </a:solidFill>
                    <a:cs typeface="Arial" charset="0"/>
                  </a:rPr>
                  <a:t>політичних репресій в Україні</a:t>
                </a:r>
                <a:endParaRPr lang="en-US" sz="1800" i="0" dirty="0">
                  <a:solidFill>
                    <a:srgbClr val="0A240E"/>
                  </a:solidFill>
                </a:endParaRP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58" y="3044"/>
              <a:ext cx="1640" cy="1224"/>
              <a:chOff x="158" y="3044"/>
              <a:chExt cx="1640" cy="1224"/>
            </a:xfrm>
          </p:grpSpPr>
          <p:sp>
            <p:nvSpPr>
              <p:cNvPr id="5132" name="AutoShape 12"/>
              <p:cNvSpPr>
                <a:spLocks noChangeArrowheads="1"/>
              </p:cNvSpPr>
              <p:nvPr/>
            </p:nvSpPr>
            <p:spPr bwMode="gray">
              <a:xfrm>
                <a:off x="158" y="3044"/>
                <a:ext cx="1640" cy="1224"/>
              </a:xfrm>
              <a:prstGeom prst="upArrow">
                <a:avLst>
                  <a:gd name="adj1" fmla="val 78306"/>
                  <a:gd name="adj2" fmla="val 48213"/>
                </a:avLst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3" name="Text Box 13"/>
              <p:cNvSpPr txBox="1">
                <a:spLocks noChangeArrowheads="1"/>
              </p:cNvSpPr>
              <p:nvPr/>
            </p:nvSpPr>
            <p:spPr bwMode="gray">
              <a:xfrm>
                <a:off x="385" y="3513"/>
                <a:ext cx="1191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uk-UA" sz="1800" i="0" dirty="0">
                    <a:solidFill>
                      <a:srgbClr val="0A240E"/>
                    </a:solidFill>
                    <a:cs typeface="Arial" charset="0"/>
                  </a:rPr>
                  <a:t>Про охорону дитинства</a:t>
                </a:r>
                <a:endParaRPr lang="en-US" sz="1800" i="0" dirty="0">
                  <a:solidFill>
                    <a:srgbClr val="0A240E"/>
                  </a:solidFill>
                </a:endParaRPr>
              </a:p>
            </p:txBody>
          </p:sp>
        </p:grpSp>
      </p:grp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1820409" y="1842761"/>
            <a:ext cx="6196069" cy="12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48" tIns="52674" rIns="105348" bIns="52674">
            <a:spAutoFit/>
          </a:bodyPr>
          <a:lstStyle/>
          <a:p>
            <a:pPr algn="ctr"/>
            <a:r>
              <a:rPr lang="uk-UA" sz="2400" b="1" i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липня 2011 року  </a:t>
            </a:r>
            <a:r>
              <a:rPr lang="uk-UA" sz="2400" b="1" i="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набрав чинності Закон України «Про безоплатну правову допомогу»</a:t>
            </a:r>
            <a:endParaRPr lang="ru-RU" sz="2400" b="1" i="0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2" y="485031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71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680" y="0"/>
            <a:ext cx="10807618" cy="7562850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43442" y="1955022"/>
            <a:ext cx="8309470" cy="81319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uk-UA" sz="2300" b="1" dirty="0">
                <a:latin typeface="Calibri" pitchFamily="34" charset="0"/>
              </a:rPr>
              <a:t>ПРИЙНЯТТЯ ПРОГРАМИ БЕЗОПЛАТНОЇ ПРАВОВОЇ  ДОПОМОГИ ТЕРИТОРІАЛЬНІЙ ГРОМАДІ ПОТРІБНО, ТОМУ ЩО: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95956" y="2907928"/>
            <a:ext cx="7972784" cy="813193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>
              <a:buNone/>
            </a:pPr>
            <a:r>
              <a:rPr lang="uk-UA" sz="2300" b="1" dirty="0"/>
              <a:t>ЦЕ ЗАБЕЗПЕЧУЄ ВИКОНАННЯ ВИСОКОЇ МІСІЇ ОРГАНУ МІСЦЕВОГО САМОВРЯДУВАННЯ</a:t>
            </a:r>
            <a:r>
              <a:rPr lang="uk-UA" sz="2300" b="1" dirty="0">
                <a:latin typeface="Calibri" pitchFamily="34" charset="0"/>
              </a:rPr>
              <a:t>, ТОМУ ЩО: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4070" y="4257878"/>
            <a:ext cx="420859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24929" y="3781425"/>
            <a:ext cx="6902092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3783" y="3862754"/>
            <a:ext cx="6902092" cy="152107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uk-UA" sz="2300" b="1" dirty="0"/>
              <a:t>ПРАВОВА ОСВІТА =  ПРАВОВА КУЛЬТУРА = БЕЗПЕКА СЕЛА, СЕЛИЩА, МІСТА</a:t>
            </a:r>
          </a:p>
          <a:p>
            <a:pPr algn="ctr"/>
            <a:endParaRPr lang="uk-UA" sz="2300" b="1" dirty="0"/>
          </a:p>
          <a:p>
            <a:pPr algn="ctr"/>
            <a:endParaRPr lang="ru-RU" sz="23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95956" y="4565266"/>
            <a:ext cx="7972784" cy="81319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endParaRPr lang="uk-UA" sz="2300" b="1" dirty="0"/>
          </a:p>
          <a:p>
            <a:pPr algn="ctr"/>
            <a:r>
              <a:rPr lang="uk-UA" sz="2300" b="1" dirty="0"/>
              <a:t>ФОРМУВАННЯ “ДІАЛОГУ В ГРОМАДІ</a:t>
            </a:r>
            <a:endParaRPr lang="ru-RU" sz="2300" dirty="0"/>
          </a:p>
        </p:txBody>
      </p:sp>
      <p:sp>
        <p:nvSpPr>
          <p:cNvPr id="9" name="TextBox 8"/>
          <p:cNvSpPr txBox="1"/>
          <p:nvPr/>
        </p:nvSpPr>
        <p:spPr>
          <a:xfrm>
            <a:off x="2650819" y="5051966"/>
            <a:ext cx="5976202" cy="8532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marL="391077" indent="-391077" algn="ctr">
              <a:spcBef>
                <a:spcPct val="20000"/>
              </a:spcBef>
            </a:pPr>
            <a:endParaRPr lang="ru-RU" b="1" dirty="0" smtClean="0">
              <a:solidFill>
                <a:prstClr val="black"/>
              </a:solidFill>
            </a:endParaRPr>
          </a:p>
          <a:p>
            <a:pPr marL="391077" indent="-391077" algn="ctr">
              <a:spcBef>
                <a:spcPct val="20000"/>
              </a:spcBef>
            </a:pPr>
            <a:r>
              <a:rPr lang="ru-RU" sz="2300" b="1" dirty="0">
                <a:solidFill>
                  <a:prstClr val="black"/>
                </a:solidFill>
              </a:rPr>
              <a:t>ПРОЗОРІСТЬ ТА ВІДКРИТІСТЬ ВЛАДИ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5789" y="5687237"/>
            <a:ext cx="6590087" cy="81319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lvl="0" algn="ctr"/>
            <a:endParaRPr lang="uk-UA" sz="2300" b="1" dirty="0">
              <a:solidFill>
                <a:prstClr val="black"/>
              </a:solidFill>
            </a:endParaRPr>
          </a:p>
          <a:p>
            <a:pPr lvl="0" algn="ctr"/>
            <a:r>
              <a:rPr lang="uk-UA" sz="2300" b="1" dirty="0">
                <a:solidFill>
                  <a:prstClr val="black"/>
                </a:solidFill>
              </a:rPr>
              <a:t>ПІДВИЩЕННЯ ЯКОСТІ ЖИТТЯ</a:t>
            </a:r>
            <a:endParaRPr lang="ru-RU" sz="2300" b="1" dirty="0">
              <a:solidFill>
                <a:prstClr val="black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62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80" y="0"/>
            <a:ext cx="10807618" cy="7562850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25664" y="1716795"/>
            <a:ext cx="5807858" cy="63527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/>
              <a:t>Організація спільних виїзних прийомів громадян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664" y="2272657"/>
            <a:ext cx="0" cy="529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25665" y="2987337"/>
            <a:ext cx="1370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5665" y="3940243"/>
            <a:ext cx="1370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25663" y="5051966"/>
            <a:ext cx="1370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альтернативный процесс 8"/>
          <p:cNvSpPr/>
          <p:nvPr/>
        </p:nvSpPr>
        <p:spPr>
          <a:xfrm>
            <a:off x="1472414" y="2590293"/>
            <a:ext cx="4208593" cy="873497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dirty="0" smtClean="0"/>
              <a:t>Підписання угоди або меморандуму про співпрацю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556585" y="3702016"/>
            <a:ext cx="4124421" cy="95290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/>
              <a:t>з числа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Центру </a:t>
            </a:r>
            <a:r>
              <a:rPr lang="ru-RU" dirty="0"/>
              <a:t>та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партнерів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502858" y="4917754"/>
            <a:ext cx="4208593" cy="848892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графіку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виїздів</a:t>
            </a:r>
            <a:r>
              <a:rPr lang="ru-RU" dirty="0"/>
              <a:t> до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БПД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502858" y="5925463"/>
            <a:ext cx="4208593" cy="1111724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обов</a:t>
            </a:r>
            <a:r>
              <a:rPr lang="en-US" dirty="0"/>
              <a:t>’</a:t>
            </a:r>
            <a:r>
              <a:rPr lang="uk-UA" dirty="0" err="1"/>
              <a:t>язків</a:t>
            </a:r>
            <a:r>
              <a:rPr lang="uk-UA" dirty="0"/>
              <a:t> під час надання </a:t>
            </a:r>
            <a:r>
              <a:rPr lang="uk-UA" dirty="0" smtClean="0"/>
              <a:t>БПД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36" y="5255491"/>
            <a:ext cx="3127609" cy="2258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2" y="3114176"/>
            <a:ext cx="3147691" cy="2315964"/>
          </a:xfrm>
          <a:prstGeom prst="rect">
            <a:avLst/>
          </a:prstGeom>
        </p:spPr>
      </p:pic>
      <p:pic>
        <p:nvPicPr>
          <p:cNvPr id="3074" name="Picture 2" descr="http://www.oda.te.gov.ua/data/upload/news/borshchivska/ua/72908/image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1418746"/>
            <a:ext cx="2140596" cy="16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125665" y="6481325"/>
            <a:ext cx="13702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04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80" y="0"/>
            <a:ext cx="10807618" cy="7562850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96" y="446254"/>
            <a:ext cx="1730525" cy="111172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94006" y="1557978"/>
            <a:ext cx="10161557" cy="1111723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Обмін інформацією між місцевим центром безоплатної правової допомоги  органом державної влади та ОМС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94571257"/>
              </p:ext>
            </p:extLst>
          </p:nvPr>
        </p:nvGraphicFramePr>
        <p:xfrm>
          <a:off x="214518" y="2669701"/>
          <a:ext cx="8957025" cy="456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центр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1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nypics.ru-29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980" y="0"/>
            <a:ext cx="10807618" cy="7562850"/>
          </a:xfrm>
          <a:prstGeom prst="rect">
            <a:avLst/>
          </a:prstGeom>
          <a:noFill/>
        </p:spPr>
      </p:pic>
      <p:pic>
        <p:nvPicPr>
          <p:cNvPr id="1027" name="Picture 3" descr="C:\Users\User\Desktop\Старое\0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6" y="298717"/>
            <a:ext cx="1730525" cy="11117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695" y="2373835"/>
            <a:ext cx="9750978" cy="936303"/>
          </a:xfrm>
          <a:prstGeom prst="rect">
            <a:avLst/>
          </a:prstGeom>
          <a:solidFill>
            <a:schemeClr val="accent3"/>
          </a:solidFill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2700" b="1" i="1" dirty="0" err="1">
                <a:solidFill>
                  <a:schemeClr val="bg1"/>
                </a:solidFill>
              </a:rPr>
              <a:t>Кінцева</a:t>
            </a:r>
            <a:r>
              <a:rPr lang="ru-RU" sz="2700" b="1" i="1" dirty="0">
                <a:solidFill>
                  <a:schemeClr val="bg1"/>
                </a:solidFill>
              </a:rPr>
              <a:t> мета </a:t>
            </a:r>
            <a:r>
              <a:rPr lang="ru-RU" sz="2700" b="1" i="1" dirty="0" err="1">
                <a:solidFill>
                  <a:schemeClr val="bg1"/>
                </a:solidFill>
              </a:rPr>
              <a:t>співпраці</a:t>
            </a:r>
            <a:r>
              <a:rPr lang="ru-RU" sz="2700" b="1" i="1" dirty="0">
                <a:solidFill>
                  <a:schemeClr val="bg1"/>
                </a:solidFill>
              </a:rPr>
              <a:t> </a:t>
            </a:r>
            <a:r>
              <a:rPr lang="ru-RU" sz="2700" b="1" i="1" dirty="0" err="1">
                <a:solidFill>
                  <a:schemeClr val="bg1"/>
                </a:solidFill>
              </a:rPr>
              <a:t>місцевого</a:t>
            </a:r>
            <a:r>
              <a:rPr lang="ru-RU" sz="2700" b="1" i="1" dirty="0">
                <a:solidFill>
                  <a:schemeClr val="bg1"/>
                </a:solidFill>
              </a:rPr>
              <a:t> центру  з </a:t>
            </a:r>
            <a:r>
              <a:rPr lang="ru-RU" sz="2700" b="1" i="1" dirty="0" err="1">
                <a:solidFill>
                  <a:schemeClr val="bg1"/>
                </a:solidFill>
              </a:rPr>
              <a:t>надання</a:t>
            </a:r>
            <a:r>
              <a:rPr lang="ru-RU" sz="2700" b="1" i="1" dirty="0">
                <a:solidFill>
                  <a:schemeClr val="bg1"/>
                </a:solidFill>
              </a:rPr>
              <a:t> БВПД з органами </a:t>
            </a:r>
            <a:r>
              <a:rPr lang="ru-RU" sz="2700" b="1" i="1" dirty="0" err="1">
                <a:solidFill>
                  <a:schemeClr val="bg1"/>
                </a:solidFill>
              </a:rPr>
              <a:t>державної</a:t>
            </a:r>
            <a:r>
              <a:rPr lang="ru-RU" sz="2700" b="1" i="1" dirty="0">
                <a:solidFill>
                  <a:schemeClr val="bg1"/>
                </a:solidFill>
              </a:rPr>
              <a:t> </a:t>
            </a:r>
            <a:r>
              <a:rPr lang="ru-RU" sz="2700" b="1" i="1" dirty="0" err="1">
                <a:solidFill>
                  <a:schemeClr val="bg1"/>
                </a:solidFill>
              </a:rPr>
              <a:t>влади</a:t>
            </a:r>
            <a:r>
              <a:rPr lang="ru-RU" sz="2700" b="1" i="1" dirty="0">
                <a:solidFill>
                  <a:schemeClr val="bg1"/>
                </a:solidFill>
              </a:rPr>
              <a:t> та </a:t>
            </a:r>
            <a:r>
              <a:rPr lang="ru-RU" sz="2700" b="1" i="1" dirty="0" err="1">
                <a:solidFill>
                  <a:schemeClr val="bg1"/>
                </a:solidFill>
              </a:rPr>
              <a:t>місцевого</a:t>
            </a:r>
            <a:r>
              <a:rPr lang="ru-RU" sz="2700" b="1" i="1" dirty="0">
                <a:solidFill>
                  <a:schemeClr val="bg1"/>
                </a:solidFill>
              </a:rPr>
              <a:t> </a:t>
            </a:r>
            <a:r>
              <a:rPr lang="ru-RU" sz="2700" b="1" i="1" dirty="0" err="1">
                <a:solidFill>
                  <a:schemeClr val="bg1"/>
                </a:solidFill>
              </a:rPr>
              <a:t>самоврядування</a:t>
            </a:r>
            <a:r>
              <a:rPr lang="ru-RU" sz="27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695" y="3697530"/>
            <a:ext cx="9595592" cy="3059961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забезпечення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правовими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послугами</a:t>
            </a:r>
            <a:r>
              <a:rPr lang="ru-RU" sz="3200" dirty="0">
                <a:solidFill>
                  <a:srgbClr val="000000"/>
                </a:solidFill>
              </a:rPr>
              <a:t> кожного </a:t>
            </a:r>
            <a:r>
              <a:rPr lang="ru-RU" sz="3200" dirty="0" err="1">
                <a:solidFill>
                  <a:srgbClr val="000000"/>
                </a:solidFill>
              </a:rPr>
              <a:t>громадянина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що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звернувся</a:t>
            </a:r>
            <a:r>
              <a:rPr lang="ru-RU" sz="3200" dirty="0">
                <a:solidFill>
                  <a:srgbClr val="000000"/>
                </a:solidFill>
              </a:rPr>
              <a:t> за </a:t>
            </a:r>
            <a:r>
              <a:rPr lang="ru-RU" sz="3200" dirty="0" err="1">
                <a:solidFill>
                  <a:srgbClr val="000000"/>
                </a:solidFill>
              </a:rPr>
              <a:t>допомогою</a:t>
            </a:r>
            <a:endParaRPr lang="ru-RU" sz="32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створення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єдиної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платформи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суб’єктів</a:t>
            </a:r>
            <a:r>
              <a:rPr lang="ru-RU" sz="3200" dirty="0">
                <a:solidFill>
                  <a:srgbClr val="000000"/>
                </a:solidFill>
              </a:rPr>
              <a:t>, </a:t>
            </a:r>
            <a:r>
              <a:rPr lang="ru-RU" sz="3200" dirty="0" err="1">
                <a:solidFill>
                  <a:srgbClr val="000000"/>
                </a:solidFill>
              </a:rPr>
              <a:t>що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надають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безоплатні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правові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послуги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розвиток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системи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безоплатної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правової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допомоги</a:t>
            </a:r>
            <a:endParaRPr lang="ru-RU" sz="32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забезпечення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належного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err="1">
                <a:solidFill>
                  <a:srgbClr val="000000"/>
                </a:solidFill>
              </a:rPr>
              <a:t>інформування</a:t>
            </a:r>
            <a:endParaRPr lang="ru-RU" sz="3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61617" y="257183"/>
            <a:ext cx="8838045" cy="177724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92500" lnSpcReduction="20000"/>
          </a:bodyPr>
          <a:lstStyle/>
          <a:p>
            <a:pPr algn="ctr" defTabSz="1042873">
              <a:spcBef>
                <a:spcPct val="0"/>
              </a:spcBef>
              <a:defRPr/>
            </a:pPr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Шосткинський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місцевий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центр з надання безоплатної вторинної правової допомоги</a:t>
            </a:r>
            <a:r>
              <a:rPr lang="uk-UA" dirty="0">
                <a:latin typeface="+mj-lt"/>
                <a:ea typeface="+mj-ea"/>
                <a:cs typeface="+mj-cs"/>
              </a:rPr>
              <a:t/>
            </a:r>
            <a:br>
              <a:rPr lang="uk-UA" dirty="0">
                <a:latin typeface="+mj-lt"/>
                <a:ea typeface="+mj-ea"/>
                <a:cs typeface="+mj-cs"/>
              </a:rPr>
            </a:br>
            <a:endParaRPr lang="uk-UA" cap="all" dirty="0">
              <a:latin typeface="Calibri" pitchFamily="34" charset="0"/>
              <a:ea typeface="Batang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5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6191" y="2981325"/>
            <a:ext cx="9270995" cy="2180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7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Наша адреса: </a:t>
            </a:r>
            <a:br>
              <a:rPr lang="uk-UA" sz="27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41100   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м. </a:t>
            </a:r>
            <a:r>
              <a:rPr lang="uk-UA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Шостка  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вул. </a:t>
            </a:r>
            <a:r>
              <a:rPr lang="uk-UA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Горького, 4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b="1" dirty="0" err="1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Шосткинський</a:t>
            </a:r>
            <a:r>
              <a:rPr lang="uk-UA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місцевий центр 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з надання безоплатної вторинної правової допомоги</a:t>
            </a:r>
            <a:b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b="1" dirty="0" err="1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(05449)7-30-94</a:t>
            </a:r>
          </a:p>
          <a:p>
            <a:pPr marL="0" indent="0" algn="ctr">
              <a:buNone/>
            </a:pPr>
            <a:r>
              <a:rPr lang="uk-UA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(05449)7-28-05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b="1" i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Єдиний телефонний номер системи безоплатної правової допомоги: 0-800-213-103</a:t>
            </a:r>
            <a:br>
              <a:rPr lang="uk-UA" sz="2300" b="1" i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2300" b="1" dirty="0" err="1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  <a:hlinkClick r:id="rId3"/>
              </a:rPr>
              <a:t>shostka.sumy@legalaid.gov.ua</a:t>
            </a:r>
            <a:endParaRPr lang="uk-UA" sz="2300" b="1" dirty="0" smtClean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4007" y="1647825"/>
            <a:ext cx="9983179" cy="1191132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200" b="1" spc="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Дякую за увагу!!!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79" y="391707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20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380" y="349813"/>
            <a:ext cx="9258904" cy="1588176"/>
          </a:xfrm>
        </p:spPr>
        <p:txBody>
          <a:bodyPr>
            <a:noAutofit/>
          </a:bodyPr>
          <a:lstStyle/>
          <a:p>
            <a:pPr algn="just"/>
            <a:r>
              <a:rPr lang="uk-U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Безоплатна правова допомога</a:t>
            </a:r>
            <a:r>
              <a:rPr lang="uk-UA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k-UA" sz="2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3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правова допомога, що гарантується державою та повністю або частково надається за рахунок коштів Державного бюджету України,  місцевих бюджетів та інших джерел</a:t>
            </a:r>
            <a:endParaRPr lang="ru-RU" sz="2300" b="1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600" y="2553583"/>
            <a:ext cx="5686429" cy="4630988"/>
          </a:xfrm>
          <a:solidFill>
            <a:srgbClr val="9ABB5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8215" indent="0">
              <a:buNone/>
            </a:pPr>
            <a:r>
              <a:rPr lang="uk-UA" sz="21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Правові послуги</a:t>
            </a:r>
            <a:r>
              <a:rPr lang="uk-UA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- надання правової </a:t>
            </a:r>
            <a:r>
              <a:rPr lang="uk-UA" sz="21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інформаці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ї</a:t>
            </a:r>
            <a:r>
              <a:rPr lang="uk-UA" sz="21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, консультацій 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і роз'яснень з правових питань; с</a:t>
            </a:r>
            <a:r>
              <a:rPr lang="uk-UA" sz="21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кладення заяв, скарг,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процесуальних та інших документів правового характеру; </a:t>
            </a:r>
            <a:r>
              <a:rPr lang="uk-UA" sz="21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здійснення представництва інтересів особи в судах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, інших державних органах, </a:t>
            </a:r>
            <a:r>
              <a:rPr lang="uk-UA" sz="2100" b="1" dirty="0" err="1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органах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місцевого самоврядування, перед іншими особами; забезпечення </a:t>
            </a:r>
            <a:r>
              <a:rPr lang="uk-UA" sz="2100" b="1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захисту особи від обвинувачення;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надання особі  допомоги в забезпеченні доступу особи до вторинної правової допомоги та медіації</a:t>
            </a:r>
            <a:endParaRPr lang="ru-RU" sz="2100" b="1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83210" y="2553583"/>
            <a:ext cx="3114359" cy="4630988"/>
          </a:xfrm>
          <a:prstGeom prst="rect">
            <a:avLst/>
          </a:prstGeom>
          <a:solidFill>
            <a:srgbClr val="9ABB5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4287" tIns="52144" rIns="104287" bIns="52144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215" indent="0">
              <a:buNone/>
            </a:pPr>
            <a:r>
              <a:rPr lang="uk-UA" sz="21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Правова допомога</a:t>
            </a:r>
            <a:r>
              <a:rPr lang="uk-UA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uk-UA" sz="21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надання правових послуг, спрямованих на забезпечення реалізації прав і свобод людини і громадянина, захисту цих прав і свобод, їх відновлення у разі порушення</a:t>
            </a:r>
            <a:endParaRPr lang="ru-RU" sz="2100" b="1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10" y="485031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24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14" y="1052168"/>
            <a:ext cx="8838045" cy="2699900"/>
          </a:xfrm>
          <a:solidFill>
            <a:srgbClr val="9ABB5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Стаття 2. Сфера застосування Закону</a:t>
            </a:r>
            <a:r>
              <a:rPr lang="uk-UA" sz="2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sz="27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Цей Закон регулює правовідносини у сфері надання безоплатної правової допомоги суб'єктам права на безоплатну </a:t>
            </a:r>
            <a:r>
              <a:rPr lang="uk-UA" sz="27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первинну</a:t>
            </a:r>
            <a:r>
              <a:rPr lang="uk-UA" sz="27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правову допомогу та суб'єктам права на безоплатну </a:t>
            </a:r>
            <a:r>
              <a:rPr lang="uk-UA" sz="27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вторинну</a:t>
            </a:r>
            <a:r>
              <a:rPr lang="uk-UA" sz="27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правову допомогу, що встановлені цим Законом</a:t>
            </a:r>
            <a:endParaRPr lang="ru-RU" sz="2700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129" y="4019652"/>
            <a:ext cx="8880130" cy="3353605"/>
          </a:xfrm>
          <a:solidFill>
            <a:srgbClr val="9ABB5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8215" indent="0" algn="just">
              <a:buNone/>
            </a:pP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Стаття 3. Право на безоплатну правову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допомогу</a:t>
            </a:r>
            <a:r>
              <a:rPr lang="uk-UA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5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- гарантована Конституцією України </a:t>
            </a:r>
            <a:r>
              <a:rPr lang="uk-UA" sz="25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можливість громадянина України, іноземця, особи без громадянства, у тому числі біженця,</a:t>
            </a:r>
            <a:r>
              <a:rPr lang="uk-UA" sz="25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отримати </a:t>
            </a:r>
            <a:r>
              <a:rPr lang="uk-UA" sz="25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в повному обсязі безоплатну первинну правову допомогу</a:t>
            </a:r>
            <a:r>
              <a:rPr lang="uk-UA" sz="25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, а також </a:t>
            </a:r>
            <a:r>
              <a:rPr lang="uk-UA" sz="25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можливість певної категорії осіб</a:t>
            </a:r>
            <a:r>
              <a:rPr lang="uk-UA" sz="25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отримати </a:t>
            </a:r>
            <a:r>
              <a:rPr lang="uk-UA" sz="25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безоплатну вторинну правову допомогу</a:t>
            </a:r>
            <a:r>
              <a:rPr lang="uk-UA" sz="25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у випадках, передбачених цим Законом</a:t>
            </a:r>
            <a:endParaRPr lang="ru-RU" sz="2500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836" y="1"/>
            <a:ext cx="10478802" cy="96708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Закон </a:t>
            </a:r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України </a:t>
            </a:r>
            <a:b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«Про безоплатну правову допомогу»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9" y="152668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7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6"/>
          <p:cNvSpPr>
            <a:spLocks noChangeArrowheads="1"/>
          </p:cNvSpPr>
          <p:nvPr/>
        </p:nvSpPr>
        <p:spPr bwMode="auto">
          <a:xfrm>
            <a:off x="1" y="-213315"/>
            <a:ext cx="210657" cy="4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78" tIns="52139" rIns="104278" bIns="52139" anchor="ctr">
            <a:spAutoFit/>
          </a:bodyPr>
          <a:lstStyle/>
          <a:p>
            <a:pPr defTabSz="1041981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38132" y="258491"/>
            <a:ext cx="9023468" cy="59606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Безоплатна первинна правова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допомога ст.7,ст.8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867" y="1143222"/>
            <a:ext cx="4292765" cy="707185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Включає такі види правових послуг:</a:t>
            </a:r>
            <a:endParaRPr lang="ru-RU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7508" y="2088578"/>
            <a:ext cx="3506458" cy="1022304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Надання правової інформації</a:t>
            </a:r>
            <a:endParaRPr lang="en-US" b="1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7508" y="3268442"/>
            <a:ext cx="3506458" cy="1025968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Надання консультацій та роз</a:t>
            </a:r>
            <a:r>
              <a:rPr lang="en-GB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b="1" dirty="0" err="1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яснень</a:t>
            </a:r>
            <a:r>
              <a:rPr lang="uk-UA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з правових питань</a:t>
            </a:r>
            <a:endParaRPr lang="en-US" b="1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17508" y="4437215"/>
            <a:ext cx="3737608" cy="1194618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sz="18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Складення заяв, скарг та інших документів правового характеру (крім документів процесуального характеру</a:t>
            </a:r>
            <a:r>
              <a:rPr lang="uk-UA" sz="1700" b="1" dirty="0">
                <a:solidFill>
                  <a:srgbClr val="1218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700" b="1" dirty="0">
              <a:solidFill>
                <a:srgbClr val="1218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1218" y="5829697"/>
            <a:ext cx="3482748" cy="1207490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sz="1800" b="1" dirty="0">
                <a:solidFill>
                  <a:srgbClr val="121800"/>
                </a:solidFill>
                <a:latin typeface="Arial" pitchFamily="34" charset="0"/>
                <a:cs typeface="Arial" pitchFamily="34" charset="0"/>
              </a:rPr>
              <a:t>Надання допомоги в забезпеченні доступу до вторинної правової допомоги та медіації</a:t>
            </a:r>
            <a:endParaRPr lang="en-US" sz="1800" b="1" dirty="0">
              <a:solidFill>
                <a:srgbClr val="1218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6085" y="1143222"/>
            <a:ext cx="4363514" cy="707185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sz="2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Суб</a:t>
            </a:r>
            <a:r>
              <a:rPr lang="en-GB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єкти</a:t>
            </a:r>
            <a:r>
              <a:rPr lang="uk-UA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надання</a:t>
            </a:r>
            <a:r>
              <a:rPr lang="en-US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7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0817" y="2088578"/>
            <a:ext cx="3273752" cy="1022304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b="1" dirty="0">
                <a:solidFill>
                  <a:srgbClr val="181E0C"/>
                </a:solidFill>
                <a:latin typeface="Arial" pitchFamily="34" charset="0"/>
                <a:cs typeface="Arial" pitchFamily="34" charset="0"/>
              </a:rPr>
              <a:t>Органи виконавчої влади</a:t>
            </a:r>
            <a:endParaRPr lang="ru-RU" b="1" dirty="0">
              <a:solidFill>
                <a:srgbClr val="181E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5140" y="3268442"/>
            <a:ext cx="3506458" cy="1025968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b="1" dirty="0">
                <a:solidFill>
                  <a:srgbClr val="181E0C"/>
                </a:solidFill>
                <a:latin typeface="Arial" pitchFamily="34" charset="0"/>
                <a:cs typeface="Arial" pitchFamily="34" charset="0"/>
              </a:rPr>
              <a:t>Фізичні та юридичні особи приватного права</a:t>
            </a:r>
            <a:endParaRPr lang="ru-RU" b="1" dirty="0">
              <a:solidFill>
                <a:srgbClr val="181E0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4611" y="4437214"/>
            <a:ext cx="3506459" cy="1022304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b="1" dirty="0">
                <a:solidFill>
                  <a:srgbClr val="181E0C"/>
                </a:solidFill>
                <a:latin typeface="Arial" pitchFamily="34" charset="0"/>
                <a:cs typeface="Arial" pitchFamily="34" charset="0"/>
              </a:rPr>
              <a:t>Органи місцевого самоврядування</a:t>
            </a:r>
            <a:endParaRPr lang="ru-RU" b="1" dirty="0">
              <a:solidFill>
                <a:srgbClr val="181E0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453207" y="5631832"/>
            <a:ext cx="2588970" cy="395731"/>
            <a:chOff x="4857752" y="5429264"/>
            <a:chExt cx="2214578" cy="357190"/>
          </a:xfrm>
          <a:solidFill>
            <a:srgbClr val="9ABB59"/>
          </a:solidFill>
        </p:grpSpPr>
        <p:sp>
          <p:nvSpPr>
            <p:cNvPr id="16" name="Стрелка вниз 15"/>
            <p:cNvSpPr/>
            <p:nvPr/>
          </p:nvSpPr>
          <p:spPr>
            <a:xfrm>
              <a:off x="5858096" y="5429264"/>
              <a:ext cx="213889" cy="357190"/>
            </a:xfrm>
            <a:prstGeom prst="downArrow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6858441" y="5429264"/>
              <a:ext cx="213889" cy="357190"/>
            </a:xfrm>
            <a:prstGeom prst="downArrow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4857752" y="5429264"/>
              <a:ext cx="213889" cy="357190"/>
            </a:xfrm>
            <a:prstGeom prst="downArrow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6017887" y="6104510"/>
            <a:ext cx="3506458" cy="787797"/>
          </a:xfrm>
          <a:prstGeom prst="roundRect">
            <a:avLst/>
          </a:prstGeom>
          <a:noFill/>
          <a:ln>
            <a:solidFill>
              <a:srgbClr val="9ABB5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r>
              <a:rPr lang="uk-UA" b="1" dirty="0">
                <a:solidFill>
                  <a:srgbClr val="181E0C"/>
                </a:solidFill>
                <a:latin typeface="Arial" pitchFamily="34" charset="0"/>
                <a:cs typeface="Arial" pitchFamily="34" charset="0"/>
              </a:rPr>
              <a:t>Спеціалізовані установи</a:t>
            </a:r>
            <a:endParaRPr lang="ru-RU" b="1" dirty="0">
              <a:solidFill>
                <a:srgbClr val="181E0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9" y="152668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61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95" y="1052168"/>
            <a:ext cx="9511419" cy="5638918"/>
          </a:xfrm>
          <a:solidFill>
            <a:srgbClr val="9ABB59"/>
          </a:solidFill>
          <a:ln>
            <a:solidFill>
              <a:srgbClr val="9ABB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Стаття 13. Поняття безоплатної вторинної правової допомоги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Безоплатна </a:t>
            </a:r>
            <a:r>
              <a:rPr lang="uk-UA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вторинна правова допомога  - вид державної гарантії, що полягає у створенні рівних можливостей для доступу осіб до правосуддя. </a:t>
            </a:r>
            <a: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2. Безоплатна вторинна правова допомога включає такі види правових послуг: </a:t>
            </a:r>
            <a: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uk-UA" sz="2800" u="sng" dirty="0" smtClean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захист; </a:t>
            </a:r>
            <a: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2) здійснення представництва інтересів осіб</a:t>
            </a:r>
            <a:r>
              <a:rPr lang="uk-UA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, що мають право на безоплатну вторинну правову допомогу, </a:t>
            </a:r>
            <a:r>
              <a:rPr lang="uk-UA" sz="28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в судах, інших державних органах, </a:t>
            </a:r>
            <a:r>
              <a:rPr lang="uk-UA" sz="2800" u="sng" dirty="0" err="1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органах</a:t>
            </a:r>
            <a:r>
              <a:rPr lang="uk-UA" sz="28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місцевого самоврядування,</a:t>
            </a:r>
            <a:r>
              <a:rPr lang="uk-UA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 перед іншими особами; </a:t>
            </a:r>
            <a: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u="sng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3) складення документів процесуального характеру</a:t>
            </a:r>
            <a:r>
              <a:rPr lang="uk-UA" sz="2800" dirty="0">
                <a:solidFill>
                  <a:srgbClr val="0A240E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700" b="1" dirty="0">
              <a:solidFill>
                <a:srgbClr val="0A24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132" y="1"/>
            <a:ext cx="9037982" cy="967081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Закону України </a:t>
            </a:r>
            <a:b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uk-UA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«Про безоплатну правову допомогу»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9" y="152668"/>
            <a:ext cx="1121323" cy="7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42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86" y="472279"/>
            <a:ext cx="8182304" cy="786298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185321"/>
                </a:solidFill>
              </a:rPr>
              <a:t/>
            </a:r>
            <a:br>
              <a:rPr lang="uk-UA" sz="5400" b="1" dirty="0" smtClean="0">
                <a:solidFill>
                  <a:srgbClr val="185321"/>
                </a:solidFill>
              </a:rPr>
            </a:br>
            <a:r>
              <a:rPr lang="uk-UA" sz="5400" b="1" dirty="0" smtClean="0">
                <a:solidFill>
                  <a:srgbClr val="185321"/>
                </a:solidFill>
              </a:rPr>
              <a:t>Міністерство юстиції України</a:t>
            </a:r>
            <a:r>
              <a:rPr lang="uk-UA" sz="5400" b="1" dirty="0">
                <a:solidFill>
                  <a:srgbClr val="185321"/>
                </a:solidFill>
              </a:rPr>
              <a:t/>
            </a:r>
            <a:br>
              <a:rPr lang="uk-UA" sz="5400" b="1" dirty="0">
                <a:solidFill>
                  <a:srgbClr val="185321"/>
                </a:solidFill>
              </a:rPr>
            </a:br>
            <a:r>
              <a:rPr lang="uk-UA" sz="5400" b="1" dirty="0" err="1" smtClean="0">
                <a:solidFill>
                  <a:schemeClr val="bg1"/>
                </a:solidFill>
              </a:rPr>
              <a:t>.РРр</a:t>
            </a:r>
            <a:endParaRPr lang="uk-UA" sz="54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1105"/>
              </p:ext>
            </p:extLst>
          </p:nvPr>
        </p:nvGraphicFramePr>
        <p:xfrm>
          <a:off x="534988" y="1765314"/>
          <a:ext cx="9618662" cy="499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25A3-507B-2C4C-B6DE-B0384F089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163" y="167877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65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8697" y="319261"/>
            <a:ext cx="9063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b="1" dirty="0" smtClean="0">
                <a:solidFill>
                  <a:schemeClr val="bg1"/>
                </a:solidFill>
              </a:rPr>
              <a:t>.</a:t>
            </a:r>
            <a:endParaRPr lang="uk-UA" sz="4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384" y="4303643"/>
            <a:ext cx="9201317" cy="2308324"/>
          </a:xfrm>
          <a:prstGeom prst="rect">
            <a:avLst/>
          </a:prstGeom>
          <a:solidFill>
            <a:srgbClr val="18532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bg1"/>
                </a:solidFill>
              </a:rPr>
              <a:t>Мета:  забезпечити  доступ до безоплатної правової допомоги  у цивільному та адміністративному процесах для цілої низки соціально незахищених категорій громадян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5" y="218058"/>
            <a:ext cx="973136" cy="6714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560" y="1222325"/>
            <a:ext cx="9215142" cy="2554545"/>
          </a:xfrm>
          <a:prstGeom prst="rect">
            <a:avLst/>
          </a:prstGeom>
          <a:solidFill>
            <a:srgbClr val="185321"/>
          </a:solidFill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prstClr val="white"/>
                </a:solidFill>
              </a:rPr>
              <a:t> </a:t>
            </a:r>
            <a:r>
              <a:rPr lang="uk-UA" sz="4000" b="1" dirty="0">
                <a:solidFill>
                  <a:prstClr val="white"/>
                </a:solidFill>
              </a:rPr>
              <a:t>1 липня 2015 року </a:t>
            </a:r>
            <a:r>
              <a:rPr lang="uk-UA" sz="4000" b="1" dirty="0" smtClean="0">
                <a:solidFill>
                  <a:prstClr val="white"/>
                </a:solidFill>
              </a:rPr>
              <a:t>відкрились сто </a:t>
            </a:r>
            <a:r>
              <a:rPr lang="uk-UA" sz="4000" b="1" dirty="0">
                <a:solidFill>
                  <a:prstClr val="white"/>
                </a:solidFill>
              </a:rPr>
              <a:t>місцевих центрів з надання безоплатної вторинної правової допомоги </a:t>
            </a:r>
            <a:r>
              <a:rPr lang="uk-UA" sz="4000" b="1" dirty="0" smtClean="0">
                <a:solidFill>
                  <a:prstClr val="white"/>
                </a:solidFill>
              </a:rPr>
              <a:t>у </a:t>
            </a:r>
            <a:r>
              <a:rPr lang="uk-UA" sz="4000" b="1" dirty="0">
                <a:solidFill>
                  <a:prstClr val="white"/>
                </a:solidFill>
              </a:rPr>
              <a:t>всіх регіонах України.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5163" y="167877"/>
            <a:ext cx="14619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- Ідеологія  Вікторія Мітько</Template>
  <TotalTime>1541</TotalTime>
  <Words>1386</Words>
  <Application>Microsoft Office PowerPoint</Application>
  <PresentationFormat>Произвольный</PresentationFormat>
  <Paragraphs>207</Paragraphs>
  <Slides>34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Office Theme</vt:lpstr>
      <vt:lpstr>Тема Office</vt:lpstr>
      <vt:lpstr>1_Тема Office</vt:lpstr>
      <vt:lpstr>2_Тема Office</vt:lpstr>
      <vt:lpstr>4_Office Theme</vt:lpstr>
      <vt:lpstr>Презентація</vt:lpstr>
      <vt:lpstr>Конституція України    Стаття 59</vt:lpstr>
      <vt:lpstr>Презентация PowerPoint</vt:lpstr>
      <vt:lpstr>Безоплатна правова допомога - правова допомога, що гарантується державою та повністю або частково надається за рахунок коштів Державного бюджету України,  місцевих бюджетів та інших джерел</vt:lpstr>
      <vt:lpstr>Стаття 2. Сфера застосування Закону  Цей Закон регулює правовідносини у сфері надання безоплатної правової допомоги суб'єктам права на безоплатну первинну правову допомогу та суб'єктам права на безоплатну вторинну правову допомогу, що встановлені цим Законом</vt:lpstr>
      <vt:lpstr>Безоплатна первинна правова допомога ст.7,ст.8</vt:lpstr>
      <vt:lpstr>Стаття 13. Поняття безоплатної вторинної правової допомоги Безоплатна вторинна правова допомога  - вид державної гарантії, що полягає у створенні рівних можливостей для доступу осіб до правосуддя.  2. Безоплатна вторинна правова допомога включає такі види правових послуг:  1) захист;  2) здійснення представництва інтересів осіб, що мають право на безоплатну вторинну правову допомогу, в судах, інших державних органах, органах місцевого самоврядування, перед іншими особами;  3) складення документів процесуального характеру. </vt:lpstr>
      <vt:lpstr> Міністерство юстиції України .РРр</vt:lpstr>
      <vt:lpstr>Презентация PowerPoint</vt:lpstr>
      <vt:lpstr> Підстава для відкриття центрів </vt:lpstr>
      <vt:lpstr>Презентация PowerPoint</vt:lpstr>
      <vt:lpstr>Презентация PowerPoint</vt:lpstr>
      <vt:lpstr>Презентация PowerPoint</vt:lpstr>
      <vt:lpstr>Організаційна структура місцевого центру з надання БВПД</vt:lpstr>
      <vt:lpstr>Презентация PowerPoint</vt:lpstr>
      <vt:lpstr>Презентация PowerPoint</vt:lpstr>
      <vt:lpstr>КОНЦЕПЦІЯ ШИРОКОЇ ВІТРИНИ</vt:lpstr>
      <vt:lpstr>КОНЦЕПЦІЯ ШИРОКОЇ ВІТРИНИ. ОСНОВНІ ПРАВИЛА</vt:lpstr>
      <vt:lpstr>За 9 місяців 2016 року Шосткинським місцевим центром </vt:lpstr>
      <vt:lpstr>АДВОКАТ – ПАРТНЕР ЦЕНТРУ</vt:lpstr>
      <vt:lpstr>Презентация PowerPoint</vt:lpstr>
      <vt:lpstr>НАША МІСІЯ</vt:lpstr>
      <vt:lpstr>Презентация PowerPoint</vt:lpstr>
      <vt:lpstr>Шосткинський місцевий центр </vt:lpstr>
      <vt:lpstr>Презентация PowerPoint</vt:lpstr>
      <vt:lpstr>Презентация PowerPoint</vt:lpstr>
      <vt:lpstr>Презентация PowerPoint</vt:lpstr>
      <vt:lpstr>Шосткинський місцевий центр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МІТЬКО Вікторія</dc:creator>
  <cp:lastModifiedBy>User</cp:lastModifiedBy>
  <cp:revision>144</cp:revision>
  <cp:lastPrinted>2016-12-05T14:32:24Z</cp:lastPrinted>
  <dcterms:created xsi:type="dcterms:W3CDTF">2015-06-18T17:22:13Z</dcterms:created>
  <dcterms:modified xsi:type="dcterms:W3CDTF">2016-12-05T14:37:48Z</dcterms:modified>
</cp:coreProperties>
</file>